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5" r:id="rId3"/>
    <p:sldId id="262" r:id="rId4"/>
    <p:sldId id="260" r:id="rId5"/>
    <p:sldId id="275" r:id="rId6"/>
    <p:sldId id="263" r:id="rId7"/>
    <p:sldId id="269" r:id="rId8"/>
    <p:sldId id="271" r:id="rId9"/>
    <p:sldId id="272" r:id="rId10"/>
    <p:sldId id="273" r:id="rId11"/>
    <p:sldId id="274" r:id="rId12"/>
    <p:sldId id="276" r:id="rId13"/>
    <p:sldId id="267" r:id="rId14"/>
    <p:sldId id="277" r:id="rId15"/>
    <p:sldId id="278" r:id="rId16"/>
    <p:sldId id="268" r:id="rId17"/>
    <p:sldId id="279" r:id="rId18"/>
    <p:sldId id="280" r:id="rId19"/>
    <p:sldId id="281" r:id="rId20"/>
    <p:sldId id="282" r:id="rId21"/>
    <p:sldId id="283" r:id="rId22"/>
    <p:sldId id="284" r:id="rId23"/>
    <p:sldId id="285" r:id="rId24"/>
    <p:sldId id="286" r:id="rId25"/>
    <p:sldId id="287" r:id="rId26"/>
    <p:sldId id="289" r:id="rId27"/>
    <p:sldId id="295" r:id="rId28"/>
    <p:sldId id="296" r:id="rId29"/>
    <p:sldId id="297" r:id="rId30"/>
    <p:sldId id="290" r:id="rId31"/>
    <p:sldId id="291" r:id="rId32"/>
    <p:sldId id="292" r:id="rId33"/>
    <p:sldId id="303" r:id="rId34"/>
    <p:sldId id="293" r:id="rId35"/>
    <p:sldId id="294" r:id="rId36"/>
    <p:sldId id="299" r:id="rId37"/>
    <p:sldId id="300" r:id="rId38"/>
    <p:sldId id="301"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3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BA15F-BF3E-4C12-9568-5D8A19002560}"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A094-0803-4C84-BEF5-3A1F1CA18D7E}" type="slidenum">
              <a:rPr lang="en-US" smtClean="0"/>
              <a:t>‹#›</a:t>
            </a:fld>
            <a:endParaRPr lang="en-US"/>
          </a:p>
        </p:txBody>
      </p:sp>
    </p:spTree>
    <p:extLst>
      <p:ext uri="{BB962C8B-B14F-4D97-AF65-F5344CB8AC3E}">
        <p14:creationId xmlns:p14="http://schemas.microsoft.com/office/powerpoint/2010/main" val="376137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A1428303-7E92-485B-822A-DB5444E3DB36}" type="slidenum">
              <a:rPr lang="en-US" sz="1200"/>
              <a:pPr/>
              <a:t>3</a:t>
            </a:fld>
            <a:endParaRPr lang="en-US" sz="120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New Roman" panose="02020603050405020304" pitchFamily="18" charset="0"/>
              </a:rPr>
              <a:t>For the Discovery Video Space Plants, go to Animation and Video Files.</a:t>
            </a:r>
          </a:p>
        </p:txBody>
      </p:sp>
    </p:spTree>
    <p:extLst>
      <p:ext uri="{BB962C8B-B14F-4D97-AF65-F5344CB8AC3E}">
        <p14:creationId xmlns:p14="http://schemas.microsoft.com/office/powerpoint/2010/main" val="254839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D1D17365-04E7-48F5-B30B-0981DF0A074E}" type="slidenum">
              <a:rPr lang="en-US" sz="1200"/>
              <a:pPr/>
              <a:t>5</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rPr>
              <a:t>Figure 9.6 An overview of cellular respiration.</a:t>
            </a:r>
          </a:p>
        </p:txBody>
      </p:sp>
    </p:spTree>
    <p:extLst>
      <p:ext uri="{BB962C8B-B14F-4D97-AF65-F5344CB8AC3E}">
        <p14:creationId xmlns:p14="http://schemas.microsoft.com/office/powerpoint/2010/main" val="340826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0E693358-FD98-49AA-B977-66A4FE3B7FE4}" type="slidenum">
              <a:rPr lang="en-US" sz="1200"/>
              <a:pPr/>
              <a:t>12</a:t>
            </a:fld>
            <a:endParaRPr 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anose="02020603050405020304" pitchFamily="18" charset="0"/>
              </a:rPr>
              <a:t>Figure 9.10 Oxidation of pyruvate to acetyl CoA, the step before the citric acid cycle.</a:t>
            </a:r>
          </a:p>
        </p:txBody>
      </p:sp>
    </p:spTree>
    <p:extLst>
      <p:ext uri="{BB962C8B-B14F-4D97-AF65-F5344CB8AC3E}">
        <p14:creationId xmlns:p14="http://schemas.microsoft.com/office/powerpoint/2010/main" val="426525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4514EEBA-BEAB-4C71-BBB8-93B19BEF6C58}" type="slidenum">
              <a:rPr lang="en-US" sz="1200"/>
              <a:pPr/>
              <a:t>14</a:t>
            </a:fld>
            <a:endParaRPr lang="en-US" sz="12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40730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ヒラギノ角ゴ Pro W3" pitchFamily="84" charset="-128"/>
              </a:defRPr>
            </a:lvl1pPr>
            <a:lvl2pPr marL="742950" indent="-285750">
              <a:defRPr>
                <a:solidFill>
                  <a:schemeClr val="tx1"/>
                </a:solidFill>
                <a:latin typeface="Arial Black" panose="020B0A04020102020204" pitchFamily="34" charset="0"/>
                <a:ea typeface="ヒラギノ角ゴ Pro W3" pitchFamily="84" charset="-128"/>
              </a:defRPr>
            </a:lvl2pPr>
            <a:lvl3pPr marL="1143000" indent="-228600">
              <a:defRPr>
                <a:solidFill>
                  <a:schemeClr val="tx1"/>
                </a:solidFill>
                <a:latin typeface="Arial Black" panose="020B0A04020102020204" pitchFamily="34" charset="0"/>
                <a:ea typeface="ヒラギノ角ゴ Pro W3" pitchFamily="84" charset="-128"/>
              </a:defRPr>
            </a:lvl3pPr>
            <a:lvl4pPr marL="1600200" indent="-228600">
              <a:defRPr>
                <a:solidFill>
                  <a:schemeClr val="tx1"/>
                </a:solidFill>
                <a:latin typeface="Arial Black" panose="020B0A04020102020204" pitchFamily="34" charset="0"/>
                <a:ea typeface="ヒラギノ角ゴ Pro W3" pitchFamily="84" charset="-128"/>
              </a:defRPr>
            </a:lvl4pPr>
            <a:lvl5pPr marL="2057400" indent="-228600">
              <a:defRPr>
                <a:solidFill>
                  <a:schemeClr val="tx1"/>
                </a:solidFill>
                <a:latin typeface="Arial Black" panose="020B0A040201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9pPr>
          </a:lstStyle>
          <a:p>
            <a:fld id="{74D121EA-A74D-4B56-B0EA-E1D9233A4D71}" type="slidenum">
              <a:rPr lang="en-US">
                <a:latin typeface="Arial" panose="020B0604020202020204" pitchFamily="34" charset="0"/>
              </a:rPr>
              <a:pPr/>
              <a:t>30</a:t>
            </a:fld>
            <a:endParaRPr lang="en-US">
              <a:latin typeface="Arial" panose="020B0604020202020204" pitchFamily="34"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anose="02020603050405020304" pitchFamily="18" charset="0"/>
              </a:rPr>
              <a:t>For the Cell Biology Video ATP Synthase 3D Structure — Side View, go to Animation and Video Files.</a:t>
            </a:r>
          </a:p>
          <a:p>
            <a:pPr eaLnBrk="1" hangingPunct="1"/>
            <a:r>
              <a:rPr lang="en-US" smtClean="0">
                <a:latin typeface="Times New Roman" panose="02020603050405020304" pitchFamily="18" charset="0"/>
              </a:rPr>
              <a:t>For the Cell Biology Video ATP Synthase 3D Structure — Top View, go to Animation and Video Files.</a:t>
            </a:r>
          </a:p>
          <a:p>
            <a:pPr eaLnBrk="1" hangingPunct="1"/>
            <a:endParaRPr lang="en-US" smtClean="0">
              <a:latin typeface="Times New Roman" panose="02020603050405020304" pitchFamily="18" charset="0"/>
            </a:endParaRPr>
          </a:p>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9431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ヒラギノ角ゴ Pro W3" pitchFamily="84" charset="-128"/>
              </a:defRPr>
            </a:lvl1pPr>
            <a:lvl2pPr marL="742950" indent="-285750">
              <a:defRPr>
                <a:solidFill>
                  <a:schemeClr val="tx1"/>
                </a:solidFill>
                <a:latin typeface="Arial Black" panose="020B0A04020102020204" pitchFamily="34" charset="0"/>
                <a:ea typeface="ヒラギノ角ゴ Pro W3" pitchFamily="84" charset="-128"/>
              </a:defRPr>
            </a:lvl2pPr>
            <a:lvl3pPr marL="1143000" indent="-228600">
              <a:defRPr>
                <a:solidFill>
                  <a:schemeClr val="tx1"/>
                </a:solidFill>
                <a:latin typeface="Arial Black" panose="020B0A04020102020204" pitchFamily="34" charset="0"/>
                <a:ea typeface="ヒラギノ角ゴ Pro W3" pitchFamily="84" charset="-128"/>
              </a:defRPr>
            </a:lvl3pPr>
            <a:lvl4pPr marL="1600200" indent="-228600">
              <a:defRPr>
                <a:solidFill>
                  <a:schemeClr val="tx1"/>
                </a:solidFill>
                <a:latin typeface="Arial Black" panose="020B0A04020102020204" pitchFamily="34" charset="0"/>
                <a:ea typeface="ヒラギノ角ゴ Pro W3" pitchFamily="84" charset="-128"/>
              </a:defRPr>
            </a:lvl4pPr>
            <a:lvl5pPr marL="2057400" indent="-228600">
              <a:defRPr>
                <a:solidFill>
                  <a:schemeClr val="tx1"/>
                </a:solidFill>
                <a:latin typeface="Arial Black" panose="020B0A040201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9pPr>
          </a:lstStyle>
          <a:p>
            <a:fld id="{8E14853A-3B1C-4682-B04C-28954CBC29A8}" type="slidenum">
              <a:rPr lang="en-US">
                <a:latin typeface="Arial" panose="020B0604020202020204" pitchFamily="34" charset="0"/>
              </a:rPr>
              <a:pPr/>
              <a:t>31</a:t>
            </a:fld>
            <a:endParaRPr lang="en-US">
              <a:latin typeface="Arial" panose="020B0604020202020204" pitchFamily="34"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ndParaRPr>
          </a:p>
        </p:txBody>
      </p:sp>
    </p:spTree>
    <p:extLst>
      <p:ext uri="{BB962C8B-B14F-4D97-AF65-F5344CB8AC3E}">
        <p14:creationId xmlns:p14="http://schemas.microsoft.com/office/powerpoint/2010/main" val="92905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ヒラギノ角ゴ Pro W3" pitchFamily="84" charset="-128"/>
              </a:defRPr>
            </a:lvl1pPr>
            <a:lvl2pPr marL="742950" indent="-285750">
              <a:defRPr>
                <a:solidFill>
                  <a:schemeClr val="tx1"/>
                </a:solidFill>
                <a:latin typeface="Arial Black" panose="020B0A04020102020204" pitchFamily="34" charset="0"/>
                <a:ea typeface="ヒラギノ角ゴ Pro W3" pitchFamily="84" charset="-128"/>
              </a:defRPr>
            </a:lvl2pPr>
            <a:lvl3pPr marL="1143000" indent="-228600">
              <a:defRPr>
                <a:solidFill>
                  <a:schemeClr val="tx1"/>
                </a:solidFill>
                <a:latin typeface="Arial Black" panose="020B0A04020102020204" pitchFamily="34" charset="0"/>
                <a:ea typeface="ヒラギノ角ゴ Pro W3" pitchFamily="84" charset="-128"/>
              </a:defRPr>
            </a:lvl3pPr>
            <a:lvl4pPr marL="1600200" indent="-228600">
              <a:defRPr>
                <a:solidFill>
                  <a:schemeClr val="tx1"/>
                </a:solidFill>
                <a:latin typeface="Arial Black" panose="020B0A04020102020204" pitchFamily="34" charset="0"/>
                <a:ea typeface="ヒラギノ角ゴ Pro W3" pitchFamily="84" charset="-128"/>
              </a:defRPr>
            </a:lvl4pPr>
            <a:lvl5pPr marL="2057400" indent="-228600">
              <a:defRPr>
                <a:solidFill>
                  <a:schemeClr val="tx1"/>
                </a:solidFill>
                <a:latin typeface="Arial Black" panose="020B0A04020102020204"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ヒラギノ角ゴ Pro W3" pitchFamily="84" charset="-128"/>
              </a:defRPr>
            </a:lvl9pPr>
          </a:lstStyle>
          <a:p>
            <a:fld id="{27AE2AE4-54CC-45A2-BE52-D81B7CAAF295}" type="slidenum">
              <a:rPr lang="en-US">
                <a:latin typeface="Arial" panose="020B0604020202020204" pitchFamily="34" charset="0"/>
              </a:rPr>
              <a:pPr/>
              <a:t>34</a:t>
            </a:fld>
            <a:endParaRPr lang="en-US">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anose="02020603050405020304" pitchFamily="18" charset="0"/>
              </a:rPr>
              <a:t>Figure 9.15 Chemiosmosis couples the electron transport chain to ATP synthesis.</a:t>
            </a:r>
          </a:p>
        </p:txBody>
      </p:sp>
    </p:spTree>
    <p:extLst>
      <p:ext uri="{BB962C8B-B14F-4D97-AF65-F5344CB8AC3E}">
        <p14:creationId xmlns:p14="http://schemas.microsoft.com/office/powerpoint/2010/main" val="80777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853C2-D4B6-4045-AEBF-26D4E13CA17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59246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53C2-D4B6-4045-AEBF-26D4E13CA17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33896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53C2-D4B6-4045-AEBF-26D4E13CA17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257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53C2-D4B6-4045-AEBF-26D4E13CA17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388696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853C2-D4B6-4045-AEBF-26D4E13CA172}"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27967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853C2-D4B6-4045-AEBF-26D4E13CA17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39054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853C2-D4B6-4045-AEBF-26D4E13CA172}"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65392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853C2-D4B6-4045-AEBF-26D4E13CA172}"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86724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853C2-D4B6-4045-AEBF-26D4E13CA172}"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208229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853C2-D4B6-4045-AEBF-26D4E13CA17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6151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853C2-D4B6-4045-AEBF-26D4E13CA172}"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6BE9-D399-41B0-80D8-3952D7598F5A}" type="slidenum">
              <a:rPr lang="en-US" smtClean="0"/>
              <a:t>‹#›</a:t>
            </a:fld>
            <a:endParaRPr lang="en-US"/>
          </a:p>
        </p:txBody>
      </p:sp>
    </p:spTree>
    <p:extLst>
      <p:ext uri="{BB962C8B-B14F-4D97-AF65-F5344CB8AC3E}">
        <p14:creationId xmlns:p14="http://schemas.microsoft.com/office/powerpoint/2010/main" val="11953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853C2-D4B6-4045-AEBF-26D4E13CA172}"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F6BE9-D399-41B0-80D8-3952D7598F5A}" type="slidenum">
              <a:rPr lang="en-US" smtClean="0"/>
              <a:t>‹#›</a:t>
            </a:fld>
            <a:endParaRPr lang="en-US"/>
          </a:p>
        </p:txBody>
      </p:sp>
    </p:spTree>
    <p:extLst>
      <p:ext uri="{BB962C8B-B14F-4D97-AF65-F5344CB8AC3E}">
        <p14:creationId xmlns:p14="http://schemas.microsoft.com/office/powerpoint/2010/main" val="254569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fKQuZ8dc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Respiration Fun!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6274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End product of Glycolysis: </a:t>
            </a:r>
            <a:r>
              <a:rPr lang="en-US" dirty="0" smtClean="0"/>
              <a:t>_</a:t>
            </a:r>
            <a:r>
              <a:rPr lang="en-US" u="sng" dirty="0" smtClean="0">
                <a:solidFill>
                  <a:srgbClr val="FF0000"/>
                </a:solidFill>
              </a:rPr>
              <a:t>Pyruvate</a:t>
            </a:r>
            <a:r>
              <a:rPr lang="en-US" u="sng" dirty="0" smtClean="0"/>
              <a:t>__  </a:t>
            </a:r>
          </a:p>
          <a:p>
            <a:endParaRPr lang="en-US" dirty="0"/>
          </a:p>
          <a:p>
            <a:r>
              <a:rPr lang="en-US" dirty="0" smtClean="0"/>
              <a:t>Starting </a:t>
            </a:r>
            <a:r>
              <a:rPr lang="en-US" dirty="0"/>
              <a:t>product of Krebs Cycle: </a:t>
            </a:r>
            <a:r>
              <a:rPr lang="en-US" dirty="0" smtClean="0"/>
              <a:t>_____</a:t>
            </a:r>
            <a:r>
              <a:rPr lang="en-US" u="sng" dirty="0" smtClean="0">
                <a:solidFill>
                  <a:srgbClr val="FF0000"/>
                </a:solidFill>
              </a:rPr>
              <a:t>Acetyl CoA</a:t>
            </a:r>
            <a:r>
              <a:rPr lang="en-US" u="sng" dirty="0" smtClean="0"/>
              <a:t>_____</a:t>
            </a:r>
            <a:endParaRPr lang="en-US" u="sng" dirty="0"/>
          </a:p>
          <a:p>
            <a:endParaRPr lang="en-US" dirty="0"/>
          </a:p>
        </p:txBody>
      </p:sp>
    </p:spTree>
    <p:extLst>
      <p:ext uri="{BB962C8B-B14F-4D97-AF65-F5344CB8AC3E}">
        <p14:creationId xmlns:p14="http://schemas.microsoft.com/office/powerpoint/2010/main" val="1553087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Acetyl CoA come from?</a:t>
            </a:r>
            <a:endParaRPr lang="en-US" dirty="0"/>
          </a:p>
        </p:txBody>
      </p:sp>
      <p:sp>
        <p:nvSpPr>
          <p:cNvPr id="3" name="Content Placeholder 2"/>
          <p:cNvSpPr>
            <a:spLocks noGrp="1"/>
          </p:cNvSpPr>
          <p:nvPr>
            <p:ph idx="1"/>
          </p:nvPr>
        </p:nvSpPr>
        <p:spPr/>
        <p:txBody>
          <a:bodyPr/>
          <a:lstStyle/>
          <a:p>
            <a:pPr marL="228600" lvl="1">
              <a:spcBef>
                <a:spcPts val="1000"/>
              </a:spcBef>
            </a:pPr>
            <a:r>
              <a:rPr lang="en-US" sz="3200" dirty="0"/>
              <a:t>When pyruvate enters the mitochondrial matrix it is converted to Acetyl </a:t>
            </a:r>
            <a:r>
              <a:rPr lang="en-US" sz="3200" dirty="0" smtClean="0"/>
              <a:t>CoA</a:t>
            </a:r>
          </a:p>
          <a:p>
            <a:pPr marL="228600" lvl="1">
              <a:spcBef>
                <a:spcPts val="1000"/>
              </a:spcBef>
            </a:pPr>
            <a:r>
              <a:rPr lang="en-US" sz="3200" dirty="0" smtClean="0"/>
              <a:t>CO2 is released during this process</a:t>
            </a:r>
            <a:endParaRPr lang="en-US" sz="3200" dirty="0"/>
          </a:p>
          <a:p>
            <a:endParaRPr lang="en-US" dirty="0"/>
          </a:p>
        </p:txBody>
      </p:sp>
    </p:spTree>
    <p:extLst>
      <p:ext uri="{BB962C8B-B14F-4D97-AF65-F5344CB8AC3E}">
        <p14:creationId xmlns:p14="http://schemas.microsoft.com/office/powerpoint/2010/main" val="367337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676400" y="19050"/>
            <a:ext cx="1828800" cy="228600"/>
          </a:xfrm>
        </p:spPr>
        <p:txBody>
          <a:bodyPr>
            <a:normAutofit fontScale="90000"/>
          </a:bodyPr>
          <a:lstStyle/>
          <a:p>
            <a:r>
              <a:rPr lang="en-US" sz="1600" b="1">
                <a:latin typeface="Arial" panose="020B0604020202020204" pitchFamily="34" charset="0"/>
              </a:rPr>
              <a:t>Figure 9.10</a:t>
            </a:r>
          </a:p>
        </p:txBody>
      </p:sp>
      <p:pic>
        <p:nvPicPr>
          <p:cNvPr id="52227" name="Picture 3" descr="09_10PyruvateToAcetylCo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1074739"/>
            <a:ext cx="8548687"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2020888" y="4445001"/>
            <a:ext cx="1250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Pyruvate</a:t>
            </a:r>
          </a:p>
        </p:txBody>
      </p:sp>
      <p:sp>
        <p:nvSpPr>
          <p:cNvPr id="52229" name="Text Box 5"/>
          <p:cNvSpPr txBox="1">
            <a:spLocks noChangeArrowheads="1"/>
          </p:cNvSpPr>
          <p:nvPr/>
        </p:nvSpPr>
        <p:spPr bwMode="auto">
          <a:xfrm>
            <a:off x="2039938" y="5140326"/>
            <a:ext cx="2362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Transport protein</a:t>
            </a:r>
          </a:p>
        </p:txBody>
      </p:sp>
      <p:sp>
        <p:nvSpPr>
          <p:cNvPr id="52230" name="Text Box 6"/>
          <p:cNvSpPr txBox="1">
            <a:spLocks noChangeArrowheads="1"/>
          </p:cNvSpPr>
          <p:nvPr/>
        </p:nvSpPr>
        <p:spPr bwMode="auto">
          <a:xfrm>
            <a:off x="2622551" y="1754188"/>
            <a:ext cx="13700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dirty="0"/>
              <a:t>CYTOSOL</a:t>
            </a:r>
          </a:p>
        </p:txBody>
      </p:sp>
      <p:sp>
        <p:nvSpPr>
          <p:cNvPr id="52231" name="Text Box 7"/>
          <p:cNvSpPr txBox="1">
            <a:spLocks noChangeArrowheads="1"/>
          </p:cNvSpPr>
          <p:nvPr/>
        </p:nvSpPr>
        <p:spPr bwMode="auto">
          <a:xfrm>
            <a:off x="6740526" y="1258888"/>
            <a:ext cx="2441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MITOCHONDRION</a:t>
            </a:r>
          </a:p>
        </p:txBody>
      </p:sp>
      <p:sp>
        <p:nvSpPr>
          <p:cNvPr id="52232" name="Text Box 8"/>
          <p:cNvSpPr txBox="1">
            <a:spLocks noChangeArrowheads="1"/>
          </p:cNvSpPr>
          <p:nvPr/>
        </p:nvSpPr>
        <p:spPr bwMode="auto">
          <a:xfrm>
            <a:off x="5260976" y="1882776"/>
            <a:ext cx="5762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dirty="0">
                <a:solidFill>
                  <a:schemeClr val="bg1"/>
                </a:solidFill>
              </a:rPr>
              <a:t>CO</a:t>
            </a:r>
            <a:r>
              <a:rPr lang="en-US" sz="2200" b="1" baseline="-25000" dirty="0">
                <a:solidFill>
                  <a:schemeClr val="bg1"/>
                </a:solidFill>
              </a:rPr>
              <a:t>2</a:t>
            </a:r>
            <a:endParaRPr lang="en-US" sz="2200" b="1" dirty="0">
              <a:solidFill>
                <a:schemeClr val="bg1"/>
              </a:solidFill>
            </a:endParaRPr>
          </a:p>
        </p:txBody>
      </p:sp>
      <p:sp>
        <p:nvSpPr>
          <p:cNvPr id="52233" name="Text Box 9"/>
          <p:cNvSpPr txBox="1">
            <a:spLocks noChangeArrowheads="1"/>
          </p:cNvSpPr>
          <p:nvPr/>
        </p:nvSpPr>
        <p:spPr bwMode="auto">
          <a:xfrm>
            <a:off x="6219825" y="1890713"/>
            <a:ext cx="175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solidFill>
                  <a:schemeClr val="bg1"/>
                </a:solidFill>
              </a:rPr>
              <a:t>Coenzyme A</a:t>
            </a:r>
          </a:p>
        </p:txBody>
      </p:sp>
      <p:sp>
        <p:nvSpPr>
          <p:cNvPr id="52234" name="Text Box 10"/>
          <p:cNvSpPr txBox="1">
            <a:spLocks noChangeArrowheads="1"/>
          </p:cNvSpPr>
          <p:nvPr/>
        </p:nvSpPr>
        <p:spPr bwMode="auto">
          <a:xfrm>
            <a:off x="5373688" y="4211639"/>
            <a:ext cx="77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NAD</a:t>
            </a:r>
            <a:r>
              <a:rPr lang="en-US" sz="2200" b="1" baseline="30000">
                <a:sym typeface="Symbol" panose="05050102010706020507" pitchFamily="18" charset="2"/>
              </a:rPr>
              <a:t></a:t>
            </a:r>
            <a:endParaRPr lang="en-US" sz="2200" b="1"/>
          </a:p>
        </p:txBody>
      </p:sp>
      <p:sp>
        <p:nvSpPr>
          <p:cNvPr id="52235" name="Text Box 11"/>
          <p:cNvSpPr txBox="1">
            <a:spLocks noChangeArrowheads="1"/>
          </p:cNvSpPr>
          <p:nvPr/>
        </p:nvSpPr>
        <p:spPr bwMode="auto">
          <a:xfrm>
            <a:off x="7443788" y="4205289"/>
            <a:ext cx="77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 </a:t>
            </a:r>
            <a:r>
              <a:rPr lang="en-US" sz="2200" b="1" baseline="30000">
                <a:sym typeface="Symbol" panose="05050102010706020507" pitchFamily="18" charset="2"/>
              </a:rPr>
              <a:t> </a:t>
            </a:r>
            <a:r>
              <a:rPr lang="en-US" sz="2200" b="1"/>
              <a:t>H</a:t>
            </a:r>
            <a:r>
              <a:rPr lang="en-US" sz="2200" b="1" baseline="30000">
                <a:sym typeface="Symbol" panose="05050102010706020507" pitchFamily="18" charset="2"/>
              </a:rPr>
              <a:t></a:t>
            </a:r>
          </a:p>
        </p:txBody>
      </p:sp>
      <p:sp>
        <p:nvSpPr>
          <p:cNvPr id="52236" name="Text Box 12"/>
          <p:cNvSpPr txBox="1">
            <a:spLocks noChangeArrowheads="1"/>
          </p:cNvSpPr>
          <p:nvPr/>
        </p:nvSpPr>
        <p:spPr bwMode="auto">
          <a:xfrm>
            <a:off x="6397626" y="4206876"/>
            <a:ext cx="86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NADH</a:t>
            </a:r>
          </a:p>
        </p:txBody>
      </p:sp>
      <p:sp>
        <p:nvSpPr>
          <p:cNvPr id="52237" name="Text Box 13"/>
          <p:cNvSpPr txBox="1">
            <a:spLocks noChangeArrowheads="1"/>
          </p:cNvSpPr>
          <p:nvPr/>
        </p:nvSpPr>
        <p:spPr bwMode="auto">
          <a:xfrm>
            <a:off x="8620125" y="4179889"/>
            <a:ext cx="1543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200" b="1"/>
              <a:t>Acetyl CoA</a:t>
            </a:r>
          </a:p>
        </p:txBody>
      </p:sp>
      <p:grpSp>
        <p:nvGrpSpPr>
          <p:cNvPr id="52238" name="Group 14"/>
          <p:cNvGrpSpPr>
            <a:grpSpLocks/>
          </p:cNvGrpSpPr>
          <p:nvPr/>
        </p:nvGrpSpPr>
        <p:grpSpPr bwMode="auto">
          <a:xfrm>
            <a:off x="4921250" y="2570163"/>
            <a:ext cx="319088" cy="317500"/>
            <a:chOff x="2048" y="3669"/>
            <a:chExt cx="201" cy="200"/>
          </a:xfrm>
        </p:grpSpPr>
        <p:sp>
          <p:nvSpPr>
            <p:cNvPr id="52246" name="Oval 15"/>
            <p:cNvSpPr>
              <a:spLocks noChangeArrowheads="1"/>
            </p:cNvSpPr>
            <p:nvPr/>
          </p:nvSpPr>
          <p:spPr bwMode="auto">
            <a:xfrm>
              <a:off x="2048" y="3669"/>
              <a:ext cx="193" cy="200"/>
            </a:xfrm>
            <a:prstGeom prst="ellipse">
              <a:avLst/>
            </a:prstGeom>
            <a:solidFill>
              <a:srgbClr val="0072C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
          <p:nvSpPr>
            <p:cNvPr id="52247" name="Text Box 16"/>
            <p:cNvSpPr txBox="1">
              <a:spLocks noChangeArrowheads="1"/>
            </p:cNvSpPr>
            <p:nvPr/>
          </p:nvSpPr>
          <p:spPr bwMode="auto">
            <a:xfrm>
              <a:off x="2102" y="3670"/>
              <a:ext cx="14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000" b="1">
                  <a:solidFill>
                    <a:schemeClr val="bg1"/>
                  </a:solidFill>
                </a:rPr>
                <a:t>1</a:t>
              </a:r>
            </a:p>
          </p:txBody>
        </p:sp>
      </p:grpSp>
      <p:grpSp>
        <p:nvGrpSpPr>
          <p:cNvPr id="52239" name="Group 17"/>
          <p:cNvGrpSpPr>
            <a:grpSpLocks/>
          </p:cNvGrpSpPr>
          <p:nvPr/>
        </p:nvGrpSpPr>
        <p:grpSpPr bwMode="auto">
          <a:xfrm>
            <a:off x="6065839" y="3635375"/>
            <a:ext cx="319087" cy="317500"/>
            <a:chOff x="2048" y="3669"/>
            <a:chExt cx="201" cy="200"/>
          </a:xfrm>
        </p:grpSpPr>
        <p:sp>
          <p:nvSpPr>
            <p:cNvPr id="52244" name="Oval 18"/>
            <p:cNvSpPr>
              <a:spLocks noChangeArrowheads="1"/>
            </p:cNvSpPr>
            <p:nvPr/>
          </p:nvSpPr>
          <p:spPr bwMode="auto">
            <a:xfrm>
              <a:off x="2048" y="3669"/>
              <a:ext cx="193" cy="200"/>
            </a:xfrm>
            <a:prstGeom prst="ellipse">
              <a:avLst/>
            </a:prstGeom>
            <a:solidFill>
              <a:srgbClr val="0072C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
          <p:nvSpPr>
            <p:cNvPr id="52245" name="Text Box 19"/>
            <p:cNvSpPr txBox="1">
              <a:spLocks noChangeArrowheads="1"/>
            </p:cNvSpPr>
            <p:nvPr/>
          </p:nvSpPr>
          <p:spPr bwMode="auto">
            <a:xfrm>
              <a:off x="2102" y="3670"/>
              <a:ext cx="14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000" b="1">
                  <a:solidFill>
                    <a:schemeClr val="bg1"/>
                  </a:solidFill>
                </a:rPr>
                <a:t>2</a:t>
              </a:r>
            </a:p>
          </p:txBody>
        </p:sp>
      </p:grpSp>
      <p:grpSp>
        <p:nvGrpSpPr>
          <p:cNvPr id="52240" name="Group 20"/>
          <p:cNvGrpSpPr>
            <a:grpSpLocks/>
          </p:cNvGrpSpPr>
          <p:nvPr/>
        </p:nvGrpSpPr>
        <p:grpSpPr bwMode="auto">
          <a:xfrm>
            <a:off x="7361239" y="2563813"/>
            <a:ext cx="319087" cy="317500"/>
            <a:chOff x="2048" y="3669"/>
            <a:chExt cx="201" cy="200"/>
          </a:xfrm>
        </p:grpSpPr>
        <p:sp>
          <p:nvSpPr>
            <p:cNvPr id="52242" name="Oval 21"/>
            <p:cNvSpPr>
              <a:spLocks noChangeArrowheads="1"/>
            </p:cNvSpPr>
            <p:nvPr/>
          </p:nvSpPr>
          <p:spPr bwMode="auto">
            <a:xfrm>
              <a:off x="2048" y="3669"/>
              <a:ext cx="193" cy="200"/>
            </a:xfrm>
            <a:prstGeom prst="ellipse">
              <a:avLst/>
            </a:prstGeom>
            <a:solidFill>
              <a:srgbClr val="0072C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
          <p:nvSpPr>
            <p:cNvPr id="52243" name="Text Box 22"/>
            <p:cNvSpPr txBox="1">
              <a:spLocks noChangeArrowheads="1"/>
            </p:cNvSpPr>
            <p:nvPr/>
          </p:nvSpPr>
          <p:spPr bwMode="auto">
            <a:xfrm>
              <a:off x="2102" y="3670"/>
              <a:ext cx="14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2000" b="1">
                  <a:solidFill>
                    <a:schemeClr val="bg1"/>
                  </a:solidFill>
                </a:rPr>
                <a:t>3</a:t>
              </a:r>
            </a:p>
          </p:txBody>
        </p:sp>
      </p:grpSp>
      <p:sp>
        <p:nvSpPr>
          <p:cNvPr id="52241" name="Line 23"/>
          <p:cNvSpPr>
            <a:spLocks noChangeShapeType="1"/>
          </p:cNvSpPr>
          <p:nvPr/>
        </p:nvSpPr>
        <p:spPr bwMode="auto">
          <a:xfrm flipH="1">
            <a:off x="4289426" y="3571875"/>
            <a:ext cx="303213" cy="16271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8254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97698" y="191023"/>
            <a:ext cx="9999945"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dirty="0">
                <a:latin typeface="Comic Strip" pitchFamily="2" charset="0"/>
              </a:rPr>
              <a:t>Krebs's Cycle (citric acid </a:t>
            </a:r>
            <a:r>
              <a:rPr lang="en-US" sz="4400" dirty="0" smtClean="0">
                <a:latin typeface="Comic Strip" pitchFamily="2" charset="0"/>
              </a:rPr>
              <a:t>cycle)</a:t>
            </a:r>
            <a:endParaRPr lang="en-US" sz="4400" dirty="0">
              <a:latin typeface="Comic Strip" pitchFamily="2" charset="0"/>
            </a:endParaRPr>
          </a:p>
          <a:p>
            <a:pPr lvl="1" eaLnBrk="0" hangingPunct="0">
              <a:buFontTx/>
              <a:buChar char="•"/>
            </a:pPr>
            <a:r>
              <a:rPr lang="en-US" sz="2800" b="1" u="sng" dirty="0"/>
              <a:t>Goal</a:t>
            </a:r>
            <a:r>
              <a:rPr lang="en-US" sz="2800" dirty="0"/>
              <a:t>: take pyruvate and put it into the Krebs's cycle, producing NADH and FADH</a:t>
            </a:r>
            <a:r>
              <a:rPr lang="en-US" sz="2800" b="1" baseline="-30000" dirty="0"/>
              <a:t>2</a:t>
            </a:r>
            <a:r>
              <a:rPr lang="en-US" sz="2800" dirty="0"/>
              <a:t> </a:t>
            </a:r>
          </a:p>
          <a:p>
            <a:pPr lvl="1" eaLnBrk="0" hangingPunct="0">
              <a:buFontTx/>
              <a:buChar char="•"/>
            </a:pPr>
            <a:endParaRPr lang="en-US" sz="2800" dirty="0"/>
          </a:p>
          <a:p>
            <a:pPr lvl="1" eaLnBrk="0" hangingPunct="0">
              <a:buFontTx/>
              <a:buChar char="•"/>
            </a:pPr>
            <a:r>
              <a:rPr lang="en-US" sz="2800" b="1" u="sng" dirty="0" smtClean="0"/>
              <a:t>Location</a:t>
            </a:r>
            <a:r>
              <a:rPr lang="en-US" sz="2800" dirty="0" smtClean="0"/>
              <a:t>: </a:t>
            </a:r>
            <a:r>
              <a:rPr lang="en-US" sz="2800" dirty="0"/>
              <a:t>the </a:t>
            </a:r>
            <a:r>
              <a:rPr lang="en-US" sz="2800" dirty="0" smtClean="0"/>
              <a:t>mitochondria (matrix)</a:t>
            </a:r>
            <a:endParaRPr lang="en-US" sz="2800" dirty="0"/>
          </a:p>
          <a:p>
            <a:pPr lvl="1" eaLnBrk="0" hangingPunct="0">
              <a:buFontTx/>
              <a:buChar char="•"/>
            </a:pPr>
            <a:endParaRPr lang="en-US" sz="2800" dirty="0"/>
          </a:p>
          <a:p>
            <a:pPr lvl="2" eaLnBrk="0" hangingPunct="0"/>
            <a:endParaRPr lang="en-US" sz="2800" dirty="0"/>
          </a:p>
          <a:p>
            <a:pPr lvl="1" eaLnBrk="0" hangingPunct="0">
              <a:buFontTx/>
              <a:buChar char="•"/>
            </a:pPr>
            <a:r>
              <a:rPr lang="en-US" sz="2800" b="1" u="sng" dirty="0" smtClean="0"/>
              <a:t>Produces</a:t>
            </a:r>
            <a:r>
              <a:rPr lang="en-US" sz="2800" dirty="0" smtClean="0"/>
              <a:t> (per molecule of glucose): </a:t>
            </a:r>
          </a:p>
          <a:p>
            <a:pPr lvl="2" eaLnBrk="0" hangingPunct="0"/>
            <a:r>
              <a:rPr lang="en-US" sz="2800" dirty="0"/>
              <a:t>	</a:t>
            </a:r>
            <a:r>
              <a:rPr lang="en-US" sz="2800" dirty="0" smtClean="0"/>
              <a:t>2 ATP, 4 CO</a:t>
            </a:r>
            <a:r>
              <a:rPr lang="en-US" sz="2800" b="1" baseline="-30000" dirty="0" smtClean="0"/>
              <a:t>2   </a:t>
            </a:r>
            <a:r>
              <a:rPr lang="en-US" sz="2800" dirty="0" smtClean="0"/>
              <a:t>, 6 NADH, and 2FADH</a:t>
            </a:r>
            <a:r>
              <a:rPr lang="en-US" sz="2800" b="1" baseline="-30000" dirty="0" smtClean="0"/>
              <a:t>2</a:t>
            </a:r>
            <a:endParaRPr lang="en-US" sz="2800" dirty="0" smtClean="0"/>
          </a:p>
          <a:p>
            <a:pPr lvl="1" eaLnBrk="0" hangingPunct="0"/>
            <a:endParaRPr lang="en-US" sz="2800" dirty="0" smtClean="0"/>
          </a:p>
          <a:p>
            <a:pPr lvl="1" eaLnBrk="0" hangingPunct="0"/>
            <a:r>
              <a:rPr lang="en-US" sz="2800" dirty="0" smtClean="0">
                <a:sym typeface="Wingdings" panose="05000000000000000000" pitchFamily="2" charset="2"/>
              </a:rPr>
              <a:t> </a:t>
            </a:r>
            <a:r>
              <a:rPr lang="en-US" sz="2800" dirty="0" smtClean="0"/>
              <a:t>In </a:t>
            </a:r>
            <a:r>
              <a:rPr lang="en-US" sz="2800" dirty="0"/>
              <a:t>the Krebs's cycle, all of Carbons, </a:t>
            </a:r>
            <a:r>
              <a:rPr lang="en-US" sz="2800" dirty="0" err="1"/>
              <a:t>Hydrogens</a:t>
            </a:r>
            <a:r>
              <a:rPr lang="en-US" sz="2800" dirty="0"/>
              <a:t>, and </a:t>
            </a:r>
            <a:r>
              <a:rPr lang="en-US" sz="2800" dirty="0" err="1" smtClean="0"/>
              <a:t>Oxygens</a:t>
            </a:r>
            <a:r>
              <a:rPr lang="en-US" sz="2800" dirty="0" smtClean="0"/>
              <a:t> from </a:t>
            </a:r>
            <a:r>
              <a:rPr lang="en-US" sz="2800" dirty="0"/>
              <a:t>pyruvate end up as CO</a:t>
            </a:r>
            <a:r>
              <a:rPr lang="en-US" sz="2800" b="1" baseline="-30000" dirty="0"/>
              <a:t>2</a:t>
            </a:r>
            <a:r>
              <a:rPr lang="en-US" sz="2800" dirty="0"/>
              <a:t> and H</a:t>
            </a:r>
            <a:r>
              <a:rPr lang="en-US" sz="2800" b="1" baseline="-30000" dirty="0"/>
              <a:t>2</a:t>
            </a:r>
            <a:r>
              <a:rPr lang="en-US" sz="2800" dirty="0"/>
              <a:t>O </a:t>
            </a:r>
          </a:p>
          <a:p>
            <a:pPr lvl="1" eaLnBrk="0" hangingPunct="0">
              <a:buFontTx/>
              <a:buChar char="•"/>
            </a:pPr>
            <a:endParaRPr lang="en-US" sz="2800" dirty="0"/>
          </a:p>
          <a:p>
            <a:pPr eaLnBrk="0" hangingPunct="0"/>
            <a:endParaRPr lang="en-US" dirty="0"/>
          </a:p>
        </p:txBody>
      </p:sp>
    </p:spTree>
    <p:extLst>
      <p:ext uri="{BB962C8B-B14F-4D97-AF65-F5344CB8AC3E}">
        <p14:creationId xmlns:p14="http://schemas.microsoft.com/office/powerpoint/2010/main" val="2613927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701458" y="613775"/>
            <a:ext cx="10283868" cy="5990225"/>
          </a:xfrm>
        </p:spPr>
        <p:txBody>
          <a:bodyPr>
            <a:normAutofit/>
          </a:bodyPr>
          <a:lstStyle/>
          <a:p>
            <a:pPr>
              <a:spcBef>
                <a:spcPct val="35000"/>
              </a:spcBef>
              <a:buFont typeface="Times" panose="02020603050405020304" pitchFamily="18" charset="0"/>
              <a:buChar char="•"/>
            </a:pPr>
            <a:r>
              <a:rPr lang="en-US" sz="3600" dirty="0"/>
              <a:t>The citric acid cycle has </a:t>
            </a:r>
            <a:r>
              <a:rPr lang="en-US" sz="3600" dirty="0">
                <a:solidFill>
                  <a:srgbClr val="FF0000"/>
                </a:solidFill>
              </a:rPr>
              <a:t>eight</a:t>
            </a:r>
            <a:r>
              <a:rPr lang="en-US" sz="3600" dirty="0"/>
              <a:t> steps, each catalyzed by a specific </a:t>
            </a:r>
            <a:r>
              <a:rPr lang="en-US" sz="3600" dirty="0" smtClean="0">
                <a:solidFill>
                  <a:srgbClr val="FF0000"/>
                </a:solidFill>
              </a:rPr>
              <a:t>enzyme</a:t>
            </a:r>
          </a:p>
          <a:p>
            <a:pPr marL="0" indent="0">
              <a:spcBef>
                <a:spcPct val="35000"/>
              </a:spcBef>
              <a:buNone/>
            </a:pPr>
            <a:endParaRPr lang="en-US" sz="3600" dirty="0"/>
          </a:p>
          <a:p>
            <a:pPr>
              <a:spcBef>
                <a:spcPct val="35000"/>
              </a:spcBef>
              <a:buFont typeface="Times" panose="02020603050405020304" pitchFamily="18" charset="0"/>
              <a:buChar char="•"/>
            </a:pPr>
            <a:r>
              <a:rPr lang="en-US" sz="3600" dirty="0" smtClean="0">
                <a:solidFill>
                  <a:srgbClr val="FF0000"/>
                </a:solidFill>
              </a:rPr>
              <a:t>Acetyl </a:t>
            </a:r>
            <a:r>
              <a:rPr lang="en-US" sz="3600" dirty="0">
                <a:solidFill>
                  <a:srgbClr val="FF0000"/>
                </a:solidFill>
              </a:rPr>
              <a:t>CoA </a:t>
            </a:r>
            <a:r>
              <a:rPr lang="en-US" sz="3600" dirty="0"/>
              <a:t>joins the cycle by combining with oxaloacetate, forming </a:t>
            </a:r>
            <a:r>
              <a:rPr lang="en-US" sz="3600" dirty="0" smtClean="0">
                <a:solidFill>
                  <a:srgbClr val="FF0000"/>
                </a:solidFill>
              </a:rPr>
              <a:t>citrate</a:t>
            </a:r>
          </a:p>
          <a:p>
            <a:pPr marL="0" indent="0">
              <a:spcBef>
                <a:spcPct val="35000"/>
              </a:spcBef>
              <a:buNone/>
            </a:pPr>
            <a:endParaRPr lang="en-US" sz="3600" dirty="0"/>
          </a:p>
          <a:p>
            <a:pPr>
              <a:spcBef>
                <a:spcPct val="35000"/>
              </a:spcBef>
              <a:buFont typeface="Times" panose="02020603050405020304" pitchFamily="18" charset="0"/>
              <a:buChar char="•"/>
            </a:pPr>
            <a:r>
              <a:rPr lang="en-US" sz="3600" dirty="0"/>
              <a:t>The next seven steps decompose the </a:t>
            </a:r>
            <a:r>
              <a:rPr lang="en-US" sz="3600" dirty="0">
                <a:solidFill>
                  <a:srgbClr val="FF0000"/>
                </a:solidFill>
              </a:rPr>
              <a:t>citrate</a:t>
            </a:r>
            <a:r>
              <a:rPr lang="en-US" sz="3600" dirty="0"/>
              <a:t> back to </a:t>
            </a:r>
            <a:r>
              <a:rPr lang="en-US" sz="3600" dirty="0">
                <a:solidFill>
                  <a:srgbClr val="FF0000"/>
                </a:solidFill>
              </a:rPr>
              <a:t>oxaloacetate</a:t>
            </a:r>
            <a:r>
              <a:rPr lang="en-US" sz="3600" dirty="0"/>
              <a:t>, making the process a cycle</a:t>
            </a:r>
          </a:p>
          <a:p>
            <a:pPr>
              <a:spcBef>
                <a:spcPct val="35000"/>
              </a:spcBef>
              <a:buFont typeface="Times" panose="02020603050405020304" pitchFamily="18" charset="0"/>
              <a:buNone/>
            </a:pPr>
            <a:endParaRPr lang="en-US" sz="3200" dirty="0"/>
          </a:p>
        </p:txBody>
      </p:sp>
      <p:grpSp>
        <p:nvGrpSpPr>
          <p:cNvPr id="55299" name="Group 5"/>
          <p:cNvGrpSpPr>
            <a:grpSpLocks/>
          </p:cNvGrpSpPr>
          <p:nvPr/>
        </p:nvGrpSpPr>
        <p:grpSpPr bwMode="auto">
          <a:xfrm>
            <a:off x="1524000" y="6553200"/>
            <a:ext cx="9144000" cy="304800"/>
            <a:chOff x="0" y="4128"/>
            <a:chExt cx="5760" cy="192"/>
          </a:xfrm>
        </p:grpSpPr>
        <p:sp>
          <p:nvSpPr>
            <p:cNvPr id="55301"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
          <p:nvSpPr>
            <p:cNvPr id="55302"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sz="1200">
                  <a:latin typeface="Times New Roman" panose="02020603050405020304" pitchFamily="18" charset="0"/>
                  <a:cs typeface="Times New Roman" panose="02020603050405020304" pitchFamily="18" charset="0"/>
                </a:rPr>
                <a:t>© 2011 Pearson Education, Inc.</a:t>
              </a:r>
            </a:p>
          </p:txBody>
        </p:sp>
      </p:grpSp>
      <p:sp>
        <p:nvSpPr>
          <p:cNvPr id="55300" name="Rectangle 8"/>
          <p:cNvSpPr>
            <a:spLocks noChangeArrowheads="1"/>
          </p:cNvSpPr>
          <p:nvPr/>
        </p:nvSpPr>
        <p:spPr bwMode="auto">
          <a:xfrm>
            <a:off x="152400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Tree>
    <p:extLst>
      <p:ext uri="{BB962C8B-B14F-4D97-AF65-F5344CB8AC3E}">
        <p14:creationId xmlns:p14="http://schemas.microsoft.com/office/powerpoint/2010/main" val="3980108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normAutofit/>
          </a:bodyPr>
          <a:lstStyle/>
          <a:p>
            <a:r>
              <a:rPr lang="en-US" sz="3600" dirty="0"/>
              <a:t>The </a:t>
            </a:r>
            <a:r>
              <a:rPr lang="en-US" sz="3600" dirty="0">
                <a:solidFill>
                  <a:srgbClr val="FF0000"/>
                </a:solidFill>
              </a:rPr>
              <a:t>NADH</a:t>
            </a:r>
            <a:r>
              <a:rPr lang="en-US" sz="3600" dirty="0"/>
              <a:t> and </a:t>
            </a:r>
            <a:r>
              <a:rPr lang="en-US" sz="3600" dirty="0">
                <a:solidFill>
                  <a:srgbClr val="FF0000"/>
                </a:solidFill>
              </a:rPr>
              <a:t>FADH</a:t>
            </a:r>
            <a:r>
              <a:rPr lang="en-US" sz="3600" baseline="-25000" dirty="0">
                <a:solidFill>
                  <a:srgbClr val="FF0000"/>
                </a:solidFill>
              </a:rPr>
              <a:t>2</a:t>
            </a:r>
            <a:r>
              <a:rPr lang="en-US" sz="3600" dirty="0"/>
              <a:t> produced by the cycle relay electrons extracted from food to the </a:t>
            </a:r>
            <a:r>
              <a:rPr lang="en-US" sz="3600" dirty="0">
                <a:solidFill>
                  <a:srgbClr val="FF0000"/>
                </a:solidFill>
              </a:rPr>
              <a:t>electron transport chain</a:t>
            </a:r>
          </a:p>
        </p:txBody>
      </p:sp>
    </p:spTree>
    <p:extLst>
      <p:ext uri="{BB962C8B-B14F-4D97-AF65-F5344CB8AC3E}">
        <p14:creationId xmlns:p14="http://schemas.microsoft.com/office/powerpoint/2010/main" val="105540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361162" y="199546"/>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dirty="0">
                <a:latin typeface="Comic Strip" pitchFamily="2" charset="0"/>
              </a:rPr>
              <a:t>The </a:t>
            </a:r>
            <a:r>
              <a:rPr lang="en-US" sz="4800" dirty="0" err="1">
                <a:latin typeface="Comic Strip" pitchFamily="2" charset="0"/>
              </a:rPr>
              <a:t>Kreb's</a:t>
            </a:r>
            <a:r>
              <a:rPr lang="en-US" sz="4800" dirty="0">
                <a:latin typeface="Comic Strip" pitchFamily="2" charset="0"/>
              </a:rPr>
              <a:t> Cycle</a:t>
            </a:r>
          </a:p>
          <a:p>
            <a:pPr lvl="1" eaLnBrk="0" hangingPunct="0">
              <a:buFontTx/>
              <a:buChar char="•"/>
            </a:pPr>
            <a:r>
              <a:rPr lang="en-US" sz="2800" dirty="0"/>
              <a:t>6 NADH's are generated </a:t>
            </a:r>
          </a:p>
          <a:p>
            <a:pPr lvl="1" eaLnBrk="0" hangingPunct="0">
              <a:buFontTx/>
              <a:buChar char="•"/>
            </a:pPr>
            <a:r>
              <a:rPr lang="en-US" sz="2800" dirty="0"/>
              <a:t>2 FADH</a:t>
            </a:r>
            <a:r>
              <a:rPr lang="en-US" sz="2800" baseline="-30000" dirty="0"/>
              <a:t>2</a:t>
            </a:r>
            <a:r>
              <a:rPr lang="en-US" sz="2800" dirty="0"/>
              <a:t> is generated </a:t>
            </a:r>
          </a:p>
          <a:p>
            <a:pPr lvl="1" eaLnBrk="0" hangingPunct="0">
              <a:buFontTx/>
              <a:buChar char="•"/>
            </a:pPr>
            <a:r>
              <a:rPr lang="en-US" sz="2800" dirty="0"/>
              <a:t>2 ATP are generated </a:t>
            </a:r>
          </a:p>
          <a:p>
            <a:pPr lvl="1" eaLnBrk="0" hangingPunct="0">
              <a:buFontTx/>
              <a:buChar char="•"/>
            </a:pPr>
            <a:r>
              <a:rPr lang="en-US" sz="2800" dirty="0"/>
              <a:t>4 CO</a:t>
            </a:r>
            <a:r>
              <a:rPr lang="en-US" sz="2800" baseline="-30000" dirty="0"/>
              <a:t>2</a:t>
            </a:r>
            <a:r>
              <a:rPr lang="en-US" sz="2800" dirty="0"/>
              <a:t>'s are released</a:t>
            </a:r>
            <a:r>
              <a:rPr lang="en-US" sz="2800" dirty="0">
                <a:latin typeface="Times New Roman" panose="02020603050405020304" pitchFamily="18" charset="0"/>
              </a:rPr>
              <a:t> </a:t>
            </a:r>
          </a:p>
        </p:txBody>
      </p:sp>
      <p:sp>
        <p:nvSpPr>
          <p:cNvPr id="56325" name="Rectangle 5"/>
          <p:cNvSpPr>
            <a:spLocks noChangeArrowheads="1"/>
          </p:cNvSpPr>
          <p:nvPr/>
        </p:nvSpPr>
        <p:spPr bwMode="auto">
          <a:xfrm>
            <a:off x="1524000" y="333375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Times New Roman" panose="02020603050405020304" pitchFamily="18" charset="0"/>
            </a:endParaRPr>
          </a:p>
          <a:p>
            <a:pPr eaLnBrk="0" hangingPunct="0"/>
            <a:endParaRPr lang="en-US">
              <a:latin typeface="Times New Roman" panose="02020603050405020304" pitchFamily="18" charset="0"/>
            </a:endParaRPr>
          </a:p>
        </p:txBody>
      </p:sp>
      <p:pic>
        <p:nvPicPr>
          <p:cNvPr id="56324" name="Picture 4" descr="The Kreb's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608" y="1784960"/>
            <a:ext cx="5851591" cy="478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1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Electron Transport Chain and Oxidative Phosphorylation</a:t>
            </a:r>
            <a:endParaRPr lang="en-US" sz="4800" b="1" dirty="0"/>
          </a:p>
        </p:txBody>
      </p:sp>
      <p:sp>
        <p:nvSpPr>
          <p:cNvPr id="3" name="Content Placeholder 2"/>
          <p:cNvSpPr>
            <a:spLocks noGrp="1"/>
          </p:cNvSpPr>
          <p:nvPr>
            <p:ph idx="1"/>
          </p:nvPr>
        </p:nvSpPr>
        <p:spPr>
          <a:xfrm>
            <a:off x="838200" y="2339192"/>
            <a:ext cx="10515600" cy="4351338"/>
          </a:xfrm>
        </p:spPr>
        <p:txBody>
          <a:bodyPr/>
          <a:lstStyle/>
          <a:p>
            <a:r>
              <a:rPr lang="en-US" dirty="0"/>
              <a:t>The electron transport chain allows the release of the large amount of chemical energy stored in reduced NAD</a:t>
            </a:r>
            <a:r>
              <a:rPr lang="en-US" baseline="30000" dirty="0"/>
              <a:t>+</a:t>
            </a:r>
            <a:r>
              <a:rPr lang="en-US" dirty="0"/>
              <a:t> (NADH) and reduced FAD (FADH</a:t>
            </a:r>
            <a:r>
              <a:rPr lang="en-US" baseline="-25000" dirty="0"/>
              <a:t>2</a:t>
            </a:r>
            <a:r>
              <a:rPr lang="en-US" dirty="0"/>
              <a:t>). The energy released is captured in the form of ATP (3 ATP per NADH and 2 ATP per FADH</a:t>
            </a:r>
            <a:r>
              <a:rPr lang="en-US" baseline="-25000" dirty="0"/>
              <a:t>2</a:t>
            </a:r>
            <a:r>
              <a:rPr lang="en-US" dirty="0"/>
              <a:t>).</a:t>
            </a:r>
          </a:p>
          <a:p>
            <a:endParaRPr lang="en-US" dirty="0"/>
          </a:p>
        </p:txBody>
      </p:sp>
    </p:spTree>
    <p:extLst>
      <p:ext uri="{BB962C8B-B14F-4D97-AF65-F5344CB8AC3E}">
        <p14:creationId xmlns:p14="http://schemas.microsoft.com/office/powerpoint/2010/main" val="425074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34" y="1003952"/>
            <a:ext cx="10515600" cy="1325563"/>
          </a:xfrm>
        </p:spPr>
        <p:txBody>
          <a:bodyPr>
            <a:noAutofit/>
          </a:bodyPr>
          <a:lstStyle/>
          <a:p>
            <a:pPr lvl="0"/>
            <a:r>
              <a:rPr lang="en-US" b="1" dirty="0"/>
              <a:t>Where do the electrons for the electron transport chain come from?</a:t>
            </a:r>
            <a:br>
              <a:rPr lang="en-US" b="1" dirty="0"/>
            </a:br>
            <a:endParaRPr lang="en-US" b="1"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318865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34" y="1003952"/>
            <a:ext cx="10515600" cy="1325563"/>
          </a:xfrm>
        </p:spPr>
        <p:txBody>
          <a:bodyPr>
            <a:noAutofit/>
          </a:bodyPr>
          <a:lstStyle/>
          <a:p>
            <a:pPr lvl="0"/>
            <a:r>
              <a:rPr lang="en-US" b="1" dirty="0"/>
              <a:t>Where do the electrons for the electron transport chain come from?</a:t>
            </a:r>
            <a:br>
              <a:rPr lang="en-US" b="1" dirty="0"/>
            </a:br>
            <a:endParaRPr lang="en-US" b="1" dirty="0"/>
          </a:p>
        </p:txBody>
      </p:sp>
      <p:sp>
        <p:nvSpPr>
          <p:cNvPr id="3" name="Content Placeholder 2"/>
          <p:cNvSpPr>
            <a:spLocks noGrp="1"/>
          </p:cNvSpPr>
          <p:nvPr>
            <p:ph idx="1"/>
          </p:nvPr>
        </p:nvSpPr>
        <p:spPr>
          <a:xfrm>
            <a:off x="863252" y="2329515"/>
            <a:ext cx="10515600" cy="4351338"/>
          </a:xfrm>
        </p:spPr>
        <p:txBody>
          <a:bodyPr/>
          <a:lstStyle/>
          <a:p>
            <a:r>
              <a:rPr lang="en-US" sz="4000" dirty="0" smtClean="0">
                <a:solidFill>
                  <a:srgbClr val="FF0000"/>
                </a:solidFill>
              </a:rPr>
              <a:t>NADH and FADH2</a:t>
            </a:r>
          </a:p>
          <a:p>
            <a:pPr lvl="1"/>
            <a:r>
              <a:rPr lang="en-US" dirty="0" smtClean="0"/>
              <a:t>(which originally got them from glucose in the previous phases)</a:t>
            </a:r>
            <a:endParaRPr lang="en-US" dirty="0"/>
          </a:p>
        </p:txBody>
      </p:sp>
    </p:spTree>
    <p:extLst>
      <p:ext uri="{BB962C8B-B14F-4D97-AF65-F5344CB8AC3E}">
        <p14:creationId xmlns:p14="http://schemas.microsoft.com/office/powerpoint/2010/main" val="268232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810125"/>
            <a:ext cx="10515600" cy="1325563"/>
          </a:xfrm>
        </p:spPr>
        <p:txBody>
          <a:bodyPr/>
          <a:lstStyle/>
          <a:p>
            <a:r>
              <a:rPr lang="en-US" dirty="0" smtClean="0"/>
              <a:t>Using this analogy, which would be a $100 bill… a lipid or a carbohydrate?</a:t>
            </a:r>
            <a:endParaRPr lang="en-US" dirty="0"/>
          </a:p>
        </p:txBody>
      </p:sp>
      <p:sp>
        <p:nvSpPr>
          <p:cNvPr id="3" name="Content Placeholder 2"/>
          <p:cNvSpPr>
            <a:spLocks noGrp="1"/>
          </p:cNvSpPr>
          <p:nvPr>
            <p:ph idx="1"/>
          </p:nvPr>
        </p:nvSpPr>
        <p:spPr>
          <a:xfrm>
            <a:off x="647700" y="313531"/>
            <a:ext cx="10515600" cy="4351338"/>
          </a:xfrm>
        </p:spPr>
        <p:txBody>
          <a:bodyPr/>
          <a:lstStyle/>
          <a:p>
            <a:r>
              <a:rPr lang="en-US" dirty="0"/>
              <a:t>Cellular respiration is like a change machine: you’re turning sugars into ATP so it will be a usable form of energy.  If you go to a coin operated laundromat, they all seem to run on quarters for some reason.  So you might say, “I don’t have any quarters but I want to wash my clothes and I have a $10 bill.”  You put your $10 bill into the change machine and you get 40 quarters and now you could use the coin operated washers and dryers.  All the chemical reactions in living things run off of these quarters (ATP).  They don’t run off $10 bills (sugars/fats/proteins).</a:t>
            </a:r>
          </a:p>
        </p:txBody>
      </p:sp>
    </p:spTree>
    <p:extLst>
      <p:ext uri="{BB962C8B-B14F-4D97-AF65-F5344CB8AC3E}">
        <p14:creationId xmlns:p14="http://schemas.microsoft.com/office/powerpoint/2010/main" val="345611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749"/>
            <a:ext cx="10515600" cy="1325563"/>
          </a:xfrm>
        </p:spPr>
        <p:txBody>
          <a:bodyPr>
            <a:noAutofit/>
          </a:bodyPr>
          <a:lstStyle/>
          <a:p>
            <a:r>
              <a:rPr lang="en-US" sz="5400" b="1" dirty="0" smtClean="0"/>
              <a:t>What molecule is the final acceptor of the electron?</a:t>
            </a:r>
            <a:endParaRPr lang="en-US" sz="5400" b="1" dirty="0"/>
          </a:p>
        </p:txBody>
      </p:sp>
      <p:sp>
        <p:nvSpPr>
          <p:cNvPr id="3" name="Content Placeholder 2"/>
          <p:cNvSpPr>
            <a:spLocks noGrp="1"/>
          </p:cNvSpPr>
          <p:nvPr>
            <p:ph idx="1"/>
          </p:nvPr>
        </p:nvSpPr>
        <p:spPr>
          <a:xfrm>
            <a:off x="887260" y="2126250"/>
            <a:ext cx="10515600" cy="4351338"/>
          </a:xfrm>
        </p:spPr>
        <p:txBody>
          <a:bodyPr/>
          <a:lstStyle/>
          <a:p>
            <a:endParaRPr lang="en-US"/>
          </a:p>
        </p:txBody>
      </p:sp>
    </p:spTree>
    <p:extLst>
      <p:ext uri="{BB962C8B-B14F-4D97-AF65-F5344CB8AC3E}">
        <p14:creationId xmlns:p14="http://schemas.microsoft.com/office/powerpoint/2010/main" val="2725569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749"/>
            <a:ext cx="10515600" cy="1325563"/>
          </a:xfrm>
        </p:spPr>
        <p:txBody>
          <a:bodyPr>
            <a:noAutofit/>
          </a:bodyPr>
          <a:lstStyle/>
          <a:p>
            <a:r>
              <a:rPr lang="en-US" sz="5400" b="1" dirty="0" smtClean="0"/>
              <a:t>What </a:t>
            </a:r>
            <a:r>
              <a:rPr lang="en-US" sz="5400" b="1" i="1" dirty="0" smtClean="0"/>
              <a:t>molecule</a:t>
            </a:r>
            <a:r>
              <a:rPr lang="en-US" sz="5400" b="1" dirty="0" smtClean="0"/>
              <a:t> is the final acceptor of the electron?</a:t>
            </a:r>
            <a:endParaRPr lang="en-US" sz="5400" b="1" dirty="0"/>
          </a:p>
        </p:txBody>
      </p:sp>
      <p:sp>
        <p:nvSpPr>
          <p:cNvPr id="3" name="Content Placeholder 2"/>
          <p:cNvSpPr>
            <a:spLocks noGrp="1"/>
          </p:cNvSpPr>
          <p:nvPr>
            <p:ph idx="1"/>
          </p:nvPr>
        </p:nvSpPr>
        <p:spPr>
          <a:xfrm>
            <a:off x="838200" y="2389296"/>
            <a:ext cx="10515600" cy="4351338"/>
          </a:xfrm>
        </p:spPr>
        <p:txBody>
          <a:bodyPr>
            <a:normAutofit/>
          </a:bodyPr>
          <a:lstStyle/>
          <a:p>
            <a:r>
              <a:rPr lang="en-US" sz="3600" dirty="0" smtClean="0">
                <a:solidFill>
                  <a:srgbClr val="FF0000"/>
                </a:solidFill>
              </a:rPr>
              <a:t>oxygen</a:t>
            </a:r>
          </a:p>
          <a:p>
            <a:pPr lvl="1"/>
            <a:r>
              <a:rPr lang="en-US" sz="3200" dirty="0" smtClean="0"/>
              <a:t>Water is </a:t>
            </a:r>
            <a:r>
              <a:rPr lang="en-US" sz="3200" smtClean="0"/>
              <a:t>Made from oxygen </a:t>
            </a:r>
            <a:r>
              <a:rPr lang="en-US" sz="3200" dirty="0" smtClean="0"/>
              <a:t>gas molecule and grabbing 2  hydrogen ions from the inner membrane space</a:t>
            </a:r>
            <a:endParaRPr lang="en-US" sz="3200" dirty="0"/>
          </a:p>
        </p:txBody>
      </p:sp>
    </p:spTree>
    <p:extLst>
      <p:ext uri="{BB962C8B-B14F-4D97-AF65-F5344CB8AC3E}">
        <p14:creationId xmlns:p14="http://schemas.microsoft.com/office/powerpoint/2010/main" val="100642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What is consumed during this process?</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3743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What is consumed during this process?</a:t>
            </a:r>
            <a:endParaRPr lang="en-US" sz="5400" b="1" dirty="0"/>
          </a:p>
        </p:txBody>
      </p:sp>
      <p:sp>
        <p:nvSpPr>
          <p:cNvPr id="3" name="Content Placeholder 2"/>
          <p:cNvSpPr>
            <a:spLocks noGrp="1"/>
          </p:cNvSpPr>
          <p:nvPr>
            <p:ph idx="1"/>
          </p:nvPr>
        </p:nvSpPr>
        <p:spPr>
          <a:xfrm>
            <a:off x="1026091" y="2289088"/>
            <a:ext cx="10515600" cy="4351338"/>
          </a:xfrm>
        </p:spPr>
        <p:txBody>
          <a:bodyPr>
            <a:normAutofit/>
          </a:bodyPr>
          <a:lstStyle/>
          <a:p>
            <a:r>
              <a:rPr lang="en-US" sz="4400" dirty="0" smtClean="0">
                <a:solidFill>
                  <a:srgbClr val="FF0000"/>
                </a:solidFill>
              </a:rPr>
              <a:t>Oxygen gas</a:t>
            </a:r>
            <a:endParaRPr lang="en-US" sz="4400" dirty="0">
              <a:solidFill>
                <a:srgbClr val="FF0000"/>
              </a:solidFill>
            </a:endParaRPr>
          </a:p>
        </p:txBody>
      </p:sp>
    </p:spTree>
    <p:extLst>
      <p:ext uri="{BB962C8B-B14F-4D97-AF65-F5344CB8AC3E}">
        <p14:creationId xmlns:p14="http://schemas.microsoft.com/office/powerpoint/2010/main" val="276942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What is gained by this process?</a:t>
            </a:r>
            <a:endParaRPr lang="en-US" sz="48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3712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What is gained by this process?</a:t>
            </a:r>
            <a:endParaRPr lang="en-US" sz="4800" b="1" dirty="0"/>
          </a:p>
        </p:txBody>
      </p:sp>
      <p:sp>
        <p:nvSpPr>
          <p:cNvPr id="3" name="Content Placeholder 2"/>
          <p:cNvSpPr>
            <a:spLocks noGrp="1"/>
          </p:cNvSpPr>
          <p:nvPr>
            <p:ph idx="1"/>
          </p:nvPr>
        </p:nvSpPr>
        <p:spPr/>
        <p:txBody>
          <a:bodyPr>
            <a:normAutofit/>
          </a:bodyPr>
          <a:lstStyle/>
          <a:p>
            <a:r>
              <a:rPr lang="en-US" sz="3600" dirty="0" smtClean="0"/>
              <a:t> a </a:t>
            </a:r>
            <a:r>
              <a:rPr lang="en-US" sz="3600" dirty="0" err="1" smtClean="0"/>
              <a:t>chemiosmotic</a:t>
            </a:r>
            <a:r>
              <a:rPr lang="en-US" sz="3600" dirty="0" smtClean="0"/>
              <a:t> gradient </a:t>
            </a:r>
            <a:r>
              <a:rPr lang="en-US" sz="3600" dirty="0" smtClean="0">
                <a:solidFill>
                  <a:srgbClr val="FF0000"/>
                </a:solidFill>
              </a:rPr>
              <a:t>H+</a:t>
            </a:r>
            <a:r>
              <a:rPr lang="en-US" sz="3600" dirty="0" smtClean="0"/>
              <a:t> ions inside the inner membrane space</a:t>
            </a:r>
            <a:endParaRPr lang="en-US" sz="3600" dirty="0"/>
          </a:p>
        </p:txBody>
      </p:sp>
    </p:spTree>
    <p:extLst>
      <p:ext uri="{BB962C8B-B14F-4D97-AF65-F5344CB8AC3E}">
        <p14:creationId xmlns:p14="http://schemas.microsoft.com/office/powerpoint/2010/main" val="1319255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After glycolysis and citric acid cycle…</a:t>
            </a:r>
          </a:p>
        </p:txBody>
      </p:sp>
      <p:sp>
        <p:nvSpPr>
          <p:cNvPr id="114691" name="Rectangle 3"/>
          <p:cNvSpPr>
            <a:spLocks noGrp="1" noChangeArrowheads="1"/>
          </p:cNvSpPr>
          <p:nvPr>
            <p:ph type="body" idx="1"/>
          </p:nvPr>
        </p:nvSpPr>
        <p:spPr/>
        <p:txBody>
          <a:bodyPr/>
          <a:lstStyle/>
          <a:p>
            <a:pPr eaLnBrk="1" hangingPunct="1">
              <a:buFont typeface="Times" panose="02020603050405020304" pitchFamily="18" charset="0"/>
              <a:buChar char="•"/>
            </a:pPr>
            <a:r>
              <a:rPr lang="en-US" dirty="0" smtClean="0"/>
              <a:t>NADH and FADH</a:t>
            </a:r>
            <a:r>
              <a:rPr lang="en-US" baseline="-25000" dirty="0" smtClean="0"/>
              <a:t>2</a:t>
            </a:r>
            <a:r>
              <a:rPr lang="en-US" dirty="0" smtClean="0"/>
              <a:t> account for most of the energy extracted from food</a:t>
            </a:r>
          </a:p>
          <a:p>
            <a:pPr eaLnBrk="1" hangingPunct="1">
              <a:buFont typeface="Times" panose="02020603050405020304" pitchFamily="18" charset="0"/>
              <a:buNone/>
            </a:pPr>
            <a:endParaRPr lang="en-US" dirty="0" smtClean="0"/>
          </a:p>
          <a:p>
            <a:pPr eaLnBrk="1" hangingPunct="1">
              <a:buFont typeface="Times" panose="02020603050405020304" pitchFamily="18" charset="0"/>
              <a:buChar char="•"/>
            </a:pPr>
            <a:r>
              <a:rPr lang="en-US" dirty="0" smtClean="0"/>
              <a:t>These two electron carriers donate electrons to the electron transport chain, which powers ATP synthesis via oxidative phosphorylation</a:t>
            </a:r>
          </a:p>
        </p:txBody>
      </p:sp>
    </p:spTree>
    <p:extLst>
      <p:ext uri="{BB962C8B-B14F-4D97-AF65-F5344CB8AC3E}">
        <p14:creationId xmlns:p14="http://schemas.microsoft.com/office/powerpoint/2010/main" val="986594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636" y="2870200"/>
            <a:ext cx="9144000" cy="2387600"/>
          </a:xfrm>
        </p:spPr>
        <p:txBody>
          <a:bodyPr>
            <a:normAutofit fontScale="90000"/>
          </a:bodyPr>
          <a:lstStyle/>
          <a:p>
            <a:r>
              <a:rPr lang="en-US" dirty="0" smtClean="0">
                <a:sym typeface="Wingdings" panose="05000000000000000000" pitchFamily="2" charset="2"/>
              </a:rPr>
              <a:t> </a:t>
            </a:r>
            <a:r>
              <a:rPr lang="en-US" dirty="0">
                <a:sym typeface="Wingdings" panose="05000000000000000000" pitchFamily="2" charset="2"/>
              </a:rPr>
              <a:t>Electron Transport </a:t>
            </a:r>
            <a:r>
              <a:rPr lang="en-US" dirty="0" smtClean="0">
                <a:sym typeface="Wingdings" panose="05000000000000000000" pitchFamily="2" charset="2"/>
              </a:rPr>
              <a:t>Chain: </a:t>
            </a:r>
            <a:r>
              <a:rPr lang="en-US" dirty="0">
                <a:sym typeface="Wingdings" panose="05000000000000000000" pitchFamily="2" charset="2"/>
              </a:rPr>
              <a:t>doesn’t generate ATP directly, but generates a </a:t>
            </a:r>
            <a:r>
              <a:rPr lang="en-US" dirty="0" err="1">
                <a:sym typeface="Wingdings" panose="05000000000000000000" pitchFamily="2" charset="2"/>
              </a:rPr>
              <a:t>chemiosmotic</a:t>
            </a:r>
            <a:r>
              <a:rPr lang="en-US" dirty="0">
                <a:sym typeface="Wingdings" panose="05000000000000000000" pitchFamily="2" charset="2"/>
              </a:rPr>
              <a:t> gradient that will eventually generate ATP</a:t>
            </a:r>
            <a:r>
              <a:rPr lang="en-US" dirty="0"/>
              <a:t/>
            </a:r>
            <a:br>
              <a:rPr lang="en-US" dirty="0"/>
            </a:br>
            <a:endParaRPr lang="en-US" dirty="0"/>
          </a:p>
        </p:txBody>
      </p:sp>
    </p:spTree>
    <p:extLst>
      <p:ext uri="{BB962C8B-B14F-4D97-AF65-F5344CB8AC3E}">
        <p14:creationId xmlns:p14="http://schemas.microsoft.com/office/powerpoint/2010/main" val="155411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dirty="0" smtClean="0"/>
              <a:t>So what does it do?</a:t>
            </a:r>
          </a:p>
        </p:txBody>
      </p:sp>
      <p:sp>
        <p:nvSpPr>
          <p:cNvPr id="117763" name="Rectangle 3"/>
          <p:cNvSpPr>
            <a:spLocks noGrp="1" noChangeArrowheads="1"/>
          </p:cNvSpPr>
          <p:nvPr>
            <p:ph type="body" idx="1"/>
          </p:nvPr>
        </p:nvSpPr>
        <p:spPr/>
        <p:txBody>
          <a:bodyPr>
            <a:normAutofit/>
          </a:bodyPr>
          <a:lstStyle/>
          <a:p>
            <a:pPr eaLnBrk="1" hangingPunct="1"/>
            <a:r>
              <a:rPr lang="en-US" sz="3600" dirty="0" smtClean="0"/>
              <a:t>The carriers accept and donate electrons</a:t>
            </a:r>
          </a:p>
          <a:p>
            <a:pPr eaLnBrk="1" hangingPunct="1">
              <a:buFontTx/>
              <a:buNone/>
            </a:pPr>
            <a:endParaRPr lang="en-US" sz="3600" dirty="0" smtClean="0"/>
          </a:p>
          <a:p>
            <a:pPr eaLnBrk="1" hangingPunct="1"/>
            <a:r>
              <a:rPr lang="en-US" sz="3600" dirty="0" smtClean="0"/>
              <a:t>Electrons drop in free energy as they go down the chain and are finally passed to O</a:t>
            </a:r>
            <a:r>
              <a:rPr lang="en-US" sz="3600" baseline="-25000" dirty="0" smtClean="0"/>
              <a:t>2</a:t>
            </a:r>
            <a:r>
              <a:rPr lang="en-US" sz="3600" dirty="0" smtClean="0"/>
              <a:t>, forming H</a:t>
            </a:r>
            <a:r>
              <a:rPr lang="en-US" sz="3600" baseline="-25000" dirty="0" smtClean="0"/>
              <a:t>2</a:t>
            </a:r>
            <a:r>
              <a:rPr lang="en-US" sz="3600" dirty="0" smtClean="0"/>
              <a:t>O</a:t>
            </a:r>
          </a:p>
          <a:p>
            <a:pPr marL="0" indent="0" eaLnBrk="1" hangingPunct="1">
              <a:buNone/>
            </a:pPr>
            <a:endParaRPr lang="en-US" sz="3600" dirty="0" smtClean="0"/>
          </a:p>
        </p:txBody>
      </p:sp>
    </p:spTree>
    <p:extLst>
      <p:ext uri="{BB962C8B-B14F-4D97-AF65-F5344CB8AC3E}">
        <p14:creationId xmlns:p14="http://schemas.microsoft.com/office/powerpoint/2010/main" val="1714317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Creates an H+ gradient that will fuel ATP synthesis by ATP Synthase</a:t>
            </a:r>
            <a:endParaRPr lang="en-US" sz="3600" dirty="0"/>
          </a:p>
        </p:txBody>
      </p:sp>
    </p:spTree>
    <p:extLst>
      <p:ext uri="{BB962C8B-B14F-4D97-AF65-F5344CB8AC3E}">
        <p14:creationId xmlns:p14="http://schemas.microsoft.com/office/powerpoint/2010/main" val="1619616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676400" y="538164"/>
            <a:ext cx="8534400" cy="503237"/>
          </a:xfrm>
        </p:spPr>
        <p:txBody>
          <a:bodyPr>
            <a:noAutofit/>
          </a:bodyPr>
          <a:lstStyle/>
          <a:p>
            <a:r>
              <a:rPr lang="en-US" sz="5400" dirty="0"/>
              <a:t>Life Is Work – (get used to it!)</a:t>
            </a:r>
          </a:p>
        </p:txBody>
      </p:sp>
      <p:sp>
        <p:nvSpPr>
          <p:cNvPr id="6147" name="Rectangle 3"/>
          <p:cNvSpPr>
            <a:spLocks noGrp="1" noChangeArrowheads="1"/>
          </p:cNvSpPr>
          <p:nvPr>
            <p:ph type="body" idx="4294967295"/>
          </p:nvPr>
        </p:nvSpPr>
        <p:spPr>
          <a:xfrm>
            <a:off x="2159793" y="2413174"/>
            <a:ext cx="7567613" cy="2533650"/>
          </a:xfrm>
        </p:spPr>
        <p:txBody>
          <a:bodyPr/>
          <a:lstStyle/>
          <a:p>
            <a:r>
              <a:rPr lang="en-US" dirty="0"/>
              <a:t>Living cells require energy from outside </a:t>
            </a:r>
            <a:r>
              <a:rPr lang="en-US" dirty="0" smtClean="0"/>
              <a:t>sources</a:t>
            </a:r>
          </a:p>
          <a:p>
            <a:endParaRPr lang="en-US" dirty="0" smtClean="0"/>
          </a:p>
          <a:p>
            <a:pPr marL="0" indent="0">
              <a:buNone/>
            </a:pPr>
            <a:r>
              <a:rPr lang="en-US" smtClean="0"/>
              <a:t>Watch:</a:t>
            </a:r>
            <a:endParaRPr lang="en-US" dirty="0" smtClean="0"/>
          </a:p>
          <a:p>
            <a:r>
              <a:rPr lang="en-US" dirty="0" err="1" smtClean="0">
                <a:hlinkClick r:id="rId3"/>
              </a:rPr>
              <a:t>Bioflix</a:t>
            </a:r>
            <a:r>
              <a:rPr lang="en-US" dirty="0" smtClean="0">
                <a:hlinkClick r:id="rId3"/>
              </a:rPr>
              <a:t> animation on Respiration</a:t>
            </a:r>
            <a:endParaRPr lang="en-US" dirty="0"/>
          </a:p>
        </p:txBody>
      </p:sp>
      <p:grpSp>
        <p:nvGrpSpPr>
          <p:cNvPr id="6148" name="Group 5"/>
          <p:cNvGrpSpPr>
            <a:grpSpLocks/>
          </p:cNvGrpSpPr>
          <p:nvPr/>
        </p:nvGrpSpPr>
        <p:grpSpPr bwMode="auto">
          <a:xfrm>
            <a:off x="1524000" y="6553200"/>
            <a:ext cx="9144000" cy="304800"/>
            <a:chOff x="0" y="4128"/>
            <a:chExt cx="5760" cy="192"/>
          </a:xfrm>
        </p:grpSpPr>
        <p:sp>
          <p:nvSpPr>
            <p:cNvPr id="6150" name="Rectangle 6"/>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
          <p:nvSpPr>
            <p:cNvPr id="6151"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r>
                <a:rPr lang="en-US" sz="1200">
                  <a:latin typeface="Times New Roman" panose="02020603050405020304" pitchFamily="18" charset="0"/>
                  <a:cs typeface="Times New Roman" panose="02020603050405020304" pitchFamily="18" charset="0"/>
                </a:rPr>
                <a:t>© 2011 Pearson Education, Inc.</a:t>
              </a:r>
            </a:p>
          </p:txBody>
        </p:sp>
      </p:grpSp>
      <p:sp>
        <p:nvSpPr>
          <p:cNvPr id="6149" name="Rectangle 8"/>
          <p:cNvSpPr>
            <a:spLocks noChangeArrowheads="1"/>
          </p:cNvSpPr>
          <p:nvPr/>
        </p:nvSpPr>
        <p:spPr bwMode="auto">
          <a:xfrm>
            <a:off x="152400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p>
        </p:txBody>
      </p:sp>
    </p:spTree>
    <p:extLst>
      <p:ext uri="{BB962C8B-B14F-4D97-AF65-F5344CB8AC3E}">
        <p14:creationId xmlns:p14="http://schemas.microsoft.com/office/powerpoint/2010/main" val="61850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600200" y="668338"/>
            <a:ext cx="9067800" cy="1325562"/>
          </a:xfrm>
        </p:spPr>
        <p:txBody>
          <a:bodyPr/>
          <a:lstStyle/>
          <a:p>
            <a:pPr marL="57150" indent="6350"/>
            <a:r>
              <a:rPr lang="en-US" dirty="0" smtClean="0"/>
              <a:t>Chemiosmosis: The Energy Coupling Mechanism</a:t>
            </a:r>
          </a:p>
        </p:txBody>
      </p:sp>
      <p:sp>
        <p:nvSpPr>
          <p:cNvPr id="112643" name="Rectangle 3"/>
          <p:cNvSpPr>
            <a:spLocks noGrp="1" noChangeArrowheads="1"/>
          </p:cNvSpPr>
          <p:nvPr>
            <p:ph type="body" idx="4294967295"/>
          </p:nvPr>
        </p:nvSpPr>
        <p:spPr>
          <a:xfrm>
            <a:off x="2281238" y="2747964"/>
            <a:ext cx="7963250" cy="2954337"/>
          </a:xfrm>
        </p:spPr>
        <p:txBody>
          <a:bodyPr/>
          <a:lstStyle/>
          <a:p>
            <a:pPr eaLnBrk="1" hangingPunct="1">
              <a:buFont typeface="Times" panose="02020603050405020304" pitchFamily="18" charset="0"/>
              <a:buChar char="•"/>
            </a:pPr>
            <a:r>
              <a:rPr lang="en-US" dirty="0" smtClean="0"/>
              <a:t>Couples electron transport to ATP synthesis</a:t>
            </a:r>
          </a:p>
          <a:p>
            <a:pPr eaLnBrk="1" hangingPunct="1">
              <a:buFont typeface="Times" panose="02020603050405020304" pitchFamily="18" charset="0"/>
              <a:buNone/>
            </a:pPr>
            <a:endParaRPr lang="en-US" dirty="0" smtClean="0"/>
          </a:p>
          <a:p>
            <a:pPr eaLnBrk="1" hangingPunct="1">
              <a:buFont typeface="Times" panose="02020603050405020304" pitchFamily="18" charset="0"/>
              <a:buChar char="•"/>
            </a:pPr>
            <a:r>
              <a:rPr lang="en-US" dirty="0" smtClean="0"/>
              <a:t>During oxidative phosphorylation</a:t>
            </a:r>
          </a:p>
          <a:p>
            <a:pPr eaLnBrk="1" hangingPunct="1">
              <a:buFont typeface="Times" panose="02020603050405020304" pitchFamily="18" charset="0"/>
              <a:buNone/>
            </a:pPr>
            <a:endParaRPr lang="en-US" dirty="0" smtClean="0"/>
          </a:p>
          <a:p>
            <a:pPr eaLnBrk="1" hangingPunct="1">
              <a:buFont typeface="Times" panose="02020603050405020304" pitchFamily="18" charset="0"/>
              <a:buChar char="•"/>
            </a:pPr>
            <a:endParaRPr lang="en-US" dirty="0" smtClean="0"/>
          </a:p>
        </p:txBody>
      </p:sp>
      <p:grpSp>
        <p:nvGrpSpPr>
          <p:cNvPr id="112644" name="Group 6"/>
          <p:cNvGrpSpPr>
            <a:grpSpLocks/>
          </p:cNvGrpSpPr>
          <p:nvPr/>
        </p:nvGrpSpPr>
        <p:grpSpPr bwMode="auto">
          <a:xfrm>
            <a:off x="1524000" y="6553200"/>
            <a:ext cx="9144000" cy="304800"/>
            <a:chOff x="0" y="4128"/>
            <a:chExt cx="5760" cy="192"/>
          </a:xfrm>
        </p:grpSpPr>
        <p:sp>
          <p:nvSpPr>
            <p:cNvPr id="112646" name="Rectangle 7"/>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12647"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sz="1200">
                  <a:latin typeface="Times New Roman" panose="02020603050405020304" pitchFamily="18" charset="0"/>
                  <a:cs typeface="Times New Roman" panose="02020603050405020304" pitchFamily="18" charset="0"/>
                </a:rPr>
                <a:t>© 2011 Pearson Education, Inc.</a:t>
              </a:r>
            </a:p>
          </p:txBody>
        </p:sp>
      </p:grpSp>
      <p:sp>
        <p:nvSpPr>
          <p:cNvPr id="112645" name="Rectangle 9"/>
          <p:cNvSpPr>
            <a:spLocks noChangeArrowheads="1"/>
          </p:cNvSpPr>
          <p:nvPr/>
        </p:nvSpPr>
        <p:spPr bwMode="auto">
          <a:xfrm>
            <a:off x="152400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Tree>
    <p:extLst>
      <p:ext uri="{BB962C8B-B14F-4D97-AF65-F5344CB8AC3E}">
        <p14:creationId xmlns:p14="http://schemas.microsoft.com/office/powerpoint/2010/main" val="3024354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676400" y="804864"/>
            <a:ext cx="8839200" cy="503237"/>
          </a:xfrm>
        </p:spPr>
        <p:txBody>
          <a:bodyPr>
            <a:normAutofit fontScale="90000"/>
          </a:bodyPr>
          <a:lstStyle/>
          <a:p>
            <a:pPr eaLnBrk="1" hangingPunct="1"/>
            <a:r>
              <a:rPr lang="en-US" dirty="0" smtClean="0"/>
              <a:t>Chemiosmosis:</a:t>
            </a:r>
          </a:p>
        </p:txBody>
      </p:sp>
      <p:sp>
        <p:nvSpPr>
          <p:cNvPr id="123907" name="Rectangle 3"/>
          <p:cNvSpPr>
            <a:spLocks noGrp="1" noChangeArrowheads="1"/>
          </p:cNvSpPr>
          <p:nvPr>
            <p:ph type="body" idx="4294967295"/>
          </p:nvPr>
        </p:nvSpPr>
        <p:spPr>
          <a:xfrm>
            <a:off x="2057400" y="1906588"/>
            <a:ext cx="8305800" cy="4722812"/>
          </a:xfrm>
        </p:spPr>
        <p:txBody>
          <a:bodyPr/>
          <a:lstStyle/>
          <a:p>
            <a:pPr eaLnBrk="1" hangingPunct="1"/>
            <a:r>
              <a:rPr lang="en-US" dirty="0" smtClean="0"/>
              <a:t>H+ is pumped into </a:t>
            </a:r>
            <a:r>
              <a:rPr lang="en-US" smtClean="0"/>
              <a:t>the intermembrane space </a:t>
            </a:r>
            <a:endParaRPr lang="en-US" dirty="0" smtClean="0"/>
          </a:p>
          <a:p>
            <a:pPr eaLnBrk="1" hangingPunct="1">
              <a:buFontTx/>
              <a:buNone/>
            </a:pPr>
            <a:endParaRPr lang="en-US" dirty="0" smtClean="0"/>
          </a:p>
          <a:p>
            <a:pPr eaLnBrk="1" hangingPunct="1"/>
            <a:r>
              <a:rPr lang="en-US" dirty="0" smtClean="0"/>
              <a:t>H</a:t>
            </a:r>
            <a:r>
              <a:rPr lang="en-US" baseline="30000" dirty="0" smtClean="0"/>
              <a:t>+</a:t>
            </a:r>
            <a:r>
              <a:rPr lang="en-US" dirty="0" smtClean="0"/>
              <a:t> then moves back across the membrane, passing through the protein, </a:t>
            </a:r>
            <a:r>
              <a:rPr lang="en-US" b="1" dirty="0" smtClean="0"/>
              <a:t>ATP synthase </a:t>
            </a:r>
          </a:p>
        </p:txBody>
      </p:sp>
      <p:grpSp>
        <p:nvGrpSpPr>
          <p:cNvPr id="123908" name="Group 4"/>
          <p:cNvGrpSpPr>
            <a:grpSpLocks/>
          </p:cNvGrpSpPr>
          <p:nvPr/>
        </p:nvGrpSpPr>
        <p:grpSpPr bwMode="auto">
          <a:xfrm>
            <a:off x="1524000" y="6553200"/>
            <a:ext cx="9144000" cy="304800"/>
            <a:chOff x="0" y="4128"/>
            <a:chExt cx="5760" cy="192"/>
          </a:xfrm>
        </p:grpSpPr>
        <p:sp>
          <p:nvSpPr>
            <p:cNvPr id="123910" name="Rectangle 5"/>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3911"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0"/>
                </a:spcBef>
                <a:buClrTx/>
                <a:buFontTx/>
                <a:buNone/>
              </a:pPr>
              <a:r>
                <a:rPr lang="en-US" sz="1200">
                  <a:latin typeface="Times New Roman" panose="02020603050405020304" pitchFamily="18" charset="0"/>
                  <a:cs typeface="Times New Roman" panose="02020603050405020304" pitchFamily="18" charset="0"/>
                </a:rPr>
                <a:t>© 2011 Pearson Education, Inc.</a:t>
              </a:r>
            </a:p>
          </p:txBody>
        </p:sp>
      </p:grpSp>
      <p:sp>
        <p:nvSpPr>
          <p:cNvPr id="123909" name="Rectangle 7"/>
          <p:cNvSpPr>
            <a:spLocks noChangeArrowheads="1"/>
          </p:cNvSpPr>
          <p:nvPr/>
        </p:nvSpPr>
        <p:spPr bwMode="auto">
          <a:xfrm>
            <a:off x="152400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Tree>
    <p:extLst>
      <p:ext uri="{BB962C8B-B14F-4D97-AF65-F5344CB8AC3E}">
        <p14:creationId xmlns:p14="http://schemas.microsoft.com/office/powerpoint/2010/main" val="108119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838200" y="66968"/>
            <a:ext cx="10515600" cy="1325563"/>
          </a:xfrm>
        </p:spPr>
        <p:txBody>
          <a:bodyPr/>
          <a:lstStyle/>
          <a:p>
            <a:pPr eaLnBrk="1" hangingPunct="1"/>
            <a:r>
              <a:rPr lang="en-US" dirty="0" smtClean="0"/>
              <a:t>ATP Synthase</a:t>
            </a:r>
          </a:p>
        </p:txBody>
      </p:sp>
      <p:sp>
        <p:nvSpPr>
          <p:cNvPr id="125955" name="Rectangle 3"/>
          <p:cNvSpPr>
            <a:spLocks noGrp="1" noChangeArrowheads="1"/>
          </p:cNvSpPr>
          <p:nvPr>
            <p:ph type="body" idx="1"/>
          </p:nvPr>
        </p:nvSpPr>
        <p:spPr>
          <a:xfrm>
            <a:off x="1866900" y="1121078"/>
            <a:ext cx="8458200" cy="4114800"/>
          </a:xfrm>
        </p:spPr>
        <p:txBody>
          <a:bodyPr/>
          <a:lstStyle/>
          <a:p>
            <a:pPr eaLnBrk="1" hangingPunct="1"/>
            <a:r>
              <a:rPr lang="en-US" dirty="0" smtClean="0"/>
              <a:t>uses the exergonic flow of H</a:t>
            </a:r>
            <a:r>
              <a:rPr lang="en-US" baseline="30000" dirty="0" smtClean="0"/>
              <a:t>+</a:t>
            </a:r>
            <a:r>
              <a:rPr lang="en-US" dirty="0" smtClean="0"/>
              <a:t> to drive phosphorylation of ATP</a:t>
            </a:r>
          </a:p>
          <a:p>
            <a:pPr eaLnBrk="1" hangingPunct="1">
              <a:buFontTx/>
              <a:buNone/>
            </a:pPr>
            <a:endParaRPr lang="en-US" dirty="0" smtClean="0"/>
          </a:p>
        </p:txBody>
      </p:sp>
      <p:pic>
        <p:nvPicPr>
          <p:cNvPr id="4" name="Picture 3" descr="http://vcell.ndsu.nodak.edu/animations/atpgradient/Stills/0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606" y="1741117"/>
            <a:ext cx="6613743" cy="496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22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vcell.ndsu.nodak.edu/animations/atpgradient/Stills/0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003" y="169101"/>
            <a:ext cx="8722290" cy="654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0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676400" y="19050"/>
            <a:ext cx="1828800" cy="228600"/>
          </a:xfrm>
        </p:spPr>
        <p:txBody>
          <a:bodyPr>
            <a:normAutofit fontScale="90000"/>
          </a:bodyPr>
          <a:lstStyle/>
          <a:p>
            <a:pPr eaLnBrk="1" hangingPunct="1"/>
            <a:r>
              <a:rPr lang="en-US" sz="1600" b="1">
                <a:latin typeface="Arial" panose="020B0604020202020204" pitchFamily="34" charset="0"/>
              </a:rPr>
              <a:t>Figure 9.15</a:t>
            </a:r>
          </a:p>
        </p:txBody>
      </p:sp>
      <p:pic>
        <p:nvPicPr>
          <p:cNvPr id="129027" name="Picture 3" descr="09_15Chemiosmo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534989"/>
            <a:ext cx="8548687"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4"/>
          <p:cNvSpPr txBox="1">
            <a:spLocks noChangeArrowheads="1"/>
          </p:cNvSpPr>
          <p:nvPr/>
        </p:nvSpPr>
        <p:spPr bwMode="auto">
          <a:xfrm>
            <a:off x="1955801" y="1844676"/>
            <a:ext cx="10509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Protein</a:t>
            </a:r>
            <a:br>
              <a:rPr lang="en-US" sz="1600" b="1">
                <a:latin typeface="Arial" panose="020B0604020202020204" pitchFamily="34" charset="0"/>
              </a:rPr>
            </a:br>
            <a:r>
              <a:rPr lang="en-US" sz="1600" b="1">
                <a:latin typeface="Arial" panose="020B0604020202020204" pitchFamily="34" charset="0"/>
              </a:rPr>
              <a:t>complex</a:t>
            </a:r>
            <a:br>
              <a:rPr lang="en-US" sz="1600" b="1">
                <a:latin typeface="Arial" panose="020B0604020202020204" pitchFamily="34" charset="0"/>
              </a:rPr>
            </a:br>
            <a:r>
              <a:rPr lang="en-US" sz="1600" b="1">
                <a:latin typeface="Arial" panose="020B0604020202020204" pitchFamily="34" charset="0"/>
              </a:rPr>
              <a:t>of electron</a:t>
            </a:r>
            <a:br>
              <a:rPr lang="en-US" sz="1600" b="1">
                <a:latin typeface="Arial" panose="020B0604020202020204" pitchFamily="34" charset="0"/>
              </a:rPr>
            </a:br>
            <a:r>
              <a:rPr lang="en-US" sz="1600" b="1">
                <a:latin typeface="Arial" panose="020B0604020202020204" pitchFamily="34" charset="0"/>
              </a:rPr>
              <a:t>carriers</a:t>
            </a:r>
          </a:p>
        </p:txBody>
      </p:sp>
      <p:sp>
        <p:nvSpPr>
          <p:cNvPr id="129029" name="Text Box 5"/>
          <p:cNvSpPr txBox="1">
            <a:spLocks noChangeArrowheads="1"/>
          </p:cNvSpPr>
          <p:nvPr/>
        </p:nvSpPr>
        <p:spPr bwMode="auto">
          <a:xfrm>
            <a:off x="1922463" y="4722813"/>
            <a:ext cx="18589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(carrying electrons</a:t>
            </a:r>
            <a:br>
              <a:rPr lang="en-US" sz="1600" b="1">
                <a:latin typeface="Arial" panose="020B0604020202020204" pitchFamily="34" charset="0"/>
              </a:rPr>
            </a:br>
            <a:r>
              <a:rPr lang="en-US" sz="1600" b="1">
                <a:latin typeface="Arial" panose="020B0604020202020204" pitchFamily="34" charset="0"/>
              </a:rPr>
              <a:t>from food)</a:t>
            </a:r>
          </a:p>
        </p:txBody>
      </p:sp>
      <p:sp>
        <p:nvSpPr>
          <p:cNvPr id="129030" name="Text Box 6"/>
          <p:cNvSpPr txBox="1">
            <a:spLocks noChangeArrowheads="1"/>
          </p:cNvSpPr>
          <p:nvPr/>
        </p:nvSpPr>
        <p:spPr bwMode="auto">
          <a:xfrm>
            <a:off x="4090988" y="5449889"/>
            <a:ext cx="241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Electron transport chain</a:t>
            </a:r>
          </a:p>
        </p:txBody>
      </p:sp>
      <p:sp>
        <p:nvSpPr>
          <p:cNvPr id="129031" name="Text Box 7"/>
          <p:cNvSpPr txBox="1">
            <a:spLocks noChangeArrowheads="1"/>
          </p:cNvSpPr>
          <p:nvPr/>
        </p:nvSpPr>
        <p:spPr bwMode="auto">
          <a:xfrm>
            <a:off x="5202239" y="5859464"/>
            <a:ext cx="26114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Oxidative phosphorylation</a:t>
            </a:r>
          </a:p>
        </p:txBody>
      </p:sp>
      <p:sp>
        <p:nvSpPr>
          <p:cNvPr id="129032" name="Text Box 8"/>
          <p:cNvSpPr txBox="1">
            <a:spLocks noChangeArrowheads="1"/>
          </p:cNvSpPr>
          <p:nvPr/>
        </p:nvSpPr>
        <p:spPr bwMode="auto">
          <a:xfrm>
            <a:off x="8537576" y="5449889"/>
            <a:ext cx="1514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Chemiosmosis</a:t>
            </a:r>
          </a:p>
        </p:txBody>
      </p:sp>
      <p:sp>
        <p:nvSpPr>
          <p:cNvPr id="129033" name="Text Box 9"/>
          <p:cNvSpPr txBox="1">
            <a:spLocks noChangeArrowheads="1"/>
          </p:cNvSpPr>
          <p:nvPr/>
        </p:nvSpPr>
        <p:spPr bwMode="auto">
          <a:xfrm>
            <a:off x="9659938" y="3506788"/>
            <a:ext cx="654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ATP</a:t>
            </a:r>
            <a:br>
              <a:rPr lang="en-US" sz="1600" b="1">
                <a:latin typeface="Arial" panose="020B0604020202020204" pitchFamily="34" charset="0"/>
              </a:rPr>
            </a:br>
            <a:r>
              <a:rPr lang="en-US" sz="1600" b="1">
                <a:latin typeface="Arial" panose="020B0604020202020204" pitchFamily="34" charset="0"/>
              </a:rPr>
              <a:t>synth-</a:t>
            </a:r>
            <a:br>
              <a:rPr lang="en-US" sz="1600" b="1">
                <a:latin typeface="Arial" panose="020B0604020202020204" pitchFamily="34" charset="0"/>
              </a:rPr>
            </a:br>
            <a:r>
              <a:rPr lang="en-US" sz="1600" b="1">
                <a:latin typeface="Arial" panose="020B0604020202020204" pitchFamily="34" charset="0"/>
              </a:rPr>
              <a:t>ase</a:t>
            </a:r>
          </a:p>
        </p:txBody>
      </p:sp>
      <p:sp>
        <p:nvSpPr>
          <p:cNvPr id="129034" name="Text Box 10"/>
          <p:cNvSpPr txBox="1">
            <a:spLocks noChangeArrowheads="1"/>
          </p:cNvSpPr>
          <p:nvPr/>
        </p:nvSpPr>
        <p:spPr bwMode="auto">
          <a:xfrm>
            <a:off x="2887663" y="3362326"/>
            <a:ext cx="17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Times New Roman" panose="02020603050405020304" pitchFamily="18" charset="0"/>
              </a:rPr>
              <a:t>I</a:t>
            </a:r>
            <a:endParaRPr lang="en-US" sz="1600" b="1">
              <a:latin typeface="Arial" panose="020B0604020202020204" pitchFamily="34" charset="0"/>
            </a:endParaRPr>
          </a:p>
        </p:txBody>
      </p:sp>
      <p:sp>
        <p:nvSpPr>
          <p:cNvPr id="129035" name="Text Box 11"/>
          <p:cNvSpPr txBox="1">
            <a:spLocks noChangeArrowheads="1"/>
          </p:cNvSpPr>
          <p:nvPr/>
        </p:nvSpPr>
        <p:spPr bwMode="auto">
          <a:xfrm>
            <a:off x="3806825" y="3765551"/>
            <a:ext cx="17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Times New Roman" panose="02020603050405020304" pitchFamily="18" charset="0"/>
              </a:rPr>
              <a:t>II</a:t>
            </a:r>
            <a:endParaRPr lang="en-US" sz="1600" b="1">
              <a:latin typeface="Arial" panose="020B0604020202020204" pitchFamily="34" charset="0"/>
            </a:endParaRPr>
          </a:p>
        </p:txBody>
      </p:sp>
      <p:sp>
        <p:nvSpPr>
          <p:cNvPr id="129036" name="Text Box 12"/>
          <p:cNvSpPr txBox="1">
            <a:spLocks noChangeArrowheads="1"/>
          </p:cNvSpPr>
          <p:nvPr/>
        </p:nvSpPr>
        <p:spPr bwMode="auto">
          <a:xfrm>
            <a:off x="4668838" y="3205164"/>
            <a:ext cx="17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Times New Roman" panose="02020603050405020304" pitchFamily="18" charset="0"/>
              </a:rPr>
              <a:t>III</a:t>
            </a:r>
          </a:p>
        </p:txBody>
      </p:sp>
      <p:sp>
        <p:nvSpPr>
          <p:cNvPr id="129037" name="Text Box 13"/>
          <p:cNvSpPr txBox="1">
            <a:spLocks noChangeArrowheads="1"/>
          </p:cNvSpPr>
          <p:nvPr/>
        </p:nvSpPr>
        <p:spPr bwMode="auto">
          <a:xfrm>
            <a:off x="6570663" y="2905126"/>
            <a:ext cx="17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Times New Roman" panose="02020603050405020304" pitchFamily="18" charset="0"/>
              </a:rPr>
              <a:t>IV</a:t>
            </a:r>
            <a:endParaRPr lang="en-US" sz="1600" b="1">
              <a:latin typeface="Arial" panose="020B0604020202020204" pitchFamily="34" charset="0"/>
            </a:endParaRPr>
          </a:p>
        </p:txBody>
      </p:sp>
      <p:sp>
        <p:nvSpPr>
          <p:cNvPr id="129038" name="Text Box 14"/>
          <p:cNvSpPr txBox="1">
            <a:spLocks noChangeArrowheads="1"/>
          </p:cNvSpPr>
          <p:nvPr/>
        </p:nvSpPr>
        <p:spPr bwMode="auto">
          <a:xfrm>
            <a:off x="4057650" y="3051175"/>
            <a:ext cx="1920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Q</a:t>
            </a:r>
          </a:p>
        </p:txBody>
      </p:sp>
      <p:sp>
        <p:nvSpPr>
          <p:cNvPr id="129039" name="Text Box 15"/>
          <p:cNvSpPr txBox="1">
            <a:spLocks noChangeArrowheads="1"/>
          </p:cNvSpPr>
          <p:nvPr/>
        </p:nvSpPr>
        <p:spPr bwMode="auto">
          <a:xfrm>
            <a:off x="5638801" y="2159000"/>
            <a:ext cx="5635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Cyt </a:t>
            </a:r>
            <a:r>
              <a:rPr lang="en-US" sz="1600" b="1" i="1">
                <a:latin typeface="Arial" panose="020B0604020202020204" pitchFamily="34" charset="0"/>
              </a:rPr>
              <a:t>c</a:t>
            </a:r>
            <a:endParaRPr lang="en-US" sz="1600" b="1">
              <a:latin typeface="Arial" panose="020B0604020202020204" pitchFamily="34" charset="0"/>
            </a:endParaRPr>
          </a:p>
        </p:txBody>
      </p:sp>
      <p:sp>
        <p:nvSpPr>
          <p:cNvPr id="129040" name="Text Box 16"/>
          <p:cNvSpPr txBox="1">
            <a:spLocks noChangeArrowheads="1"/>
          </p:cNvSpPr>
          <p:nvPr/>
        </p:nvSpPr>
        <p:spPr bwMode="auto">
          <a:xfrm>
            <a:off x="4368801" y="4024313"/>
            <a:ext cx="4429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600" b="1">
                <a:latin typeface="Arial" panose="020B0604020202020204" pitchFamily="34" charset="0"/>
              </a:rPr>
              <a:t>FAD</a:t>
            </a:r>
          </a:p>
        </p:txBody>
      </p:sp>
      <p:sp>
        <p:nvSpPr>
          <p:cNvPr id="129041" name="Text Box 17"/>
          <p:cNvSpPr txBox="1">
            <a:spLocks noChangeArrowheads="1"/>
          </p:cNvSpPr>
          <p:nvPr/>
        </p:nvSpPr>
        <p:spPr bwMode="auto">
          <a:xfrm>
            <a:off x="3746500" y="4049714"/>
            <a:ext cx="668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FADH</a:t>
            </a:r>
            <a:r>
              <a:rPr lang="en-US" sz="1400" b="1" baseline="-25000">
                <a:latin typeface="Arial" panose="020B0604020202020204" pitchFamily="34" charset="0"/>
              </a:rPr>
              <a:t>2</a:t>
            </a:r>
            <a:endParaRPr lang="en-US" sz="1400" b="1">
              <a:latin typeface="Arial" panose="020B0604020202020204" pitchFamily="34" charset="0"/>
            </a:endParaRPr>
          </a:p>
        </p:txBody>
      </p:sp>
      <p:sp>
        <p:nvSpPr>
          <p:cNvPr id="129042" name="Text Box 18"/>
          <p:cNvSpPr txBox="1">
            <a:spLocks noChangeArrowheads="1"/>
          </p:cNvSpPr>
          <p:nvPr/>
        </p:nvSpPr>
        <p:spPr bwMode="auto">
          <a:xfrm>
            <a:off x="2071689" y="4505325"/>
            <a:ext cx="5349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NADH</a:t>
            </a:r>
          </a:p>
        </p:txBody>
      </p:sp>
      <p:sp>
        <p:nvSpPr>
          <p:cNvPr id="129043" name="Text Box 19"/>
          <p:cNvSpPr txBox="1">
            <a:spLocks noChangeArrowheads="1"/>
          </p:cNvSpPr>
          <p:nvPr/>
        </p:nvSpPr>
        <p:spPr bwMode="auto">
          <a:xfrm>
            <a:off x="7931151" y="4572000"/>
            <a:ext cx="866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ADP </a:t>
            </a:r>
            <a:r>
              <a:rPr lang="en-US" sz="1400" b="1">
                <a:latin typeface="Arial" panose="020B0604020202020204" pitchFamily="34" charset="0"/>
                <a:sym typeface="Symbol" panose="05050102010706020507" pitchFamily="18" charset="2"/>
              </a:rPr>
              <a:t></a:t>
            </a:r>
            <a:r>
              <a:rPr lang="en-US" sz="1400" b="1">
                <a:latin typeface="Arial" panose="020B0604020202020204" pitchFamily="34" charset="0"/>
              </a:rPr>
              <a:t> P </a:t>
            </a:r>
            <a:r>
              <a:rPr lang="en-US" sz="1400" b="1" baseline="-25000">
                <a:latin typeface="Arial" panose="020B0604020202020204" pitchFamily="34" charset="0"/>
              </a:rPr>
              <a:t>i</a:t>
            </a:r>
            <a:endParaRPr lang="en-US" sz="1400" b="1">
              <a:latin typeface="Arial" panose="020B0604020202020204" pitchFamily="34" charset="0"/>
            </a:endParaRPr>
          </a:p>
        </p:txBody>
      </p:sp>
      <p:sp>
        <p:nvSpPr>
          <p:cNvPr id="129044" name="Text Box 20"/>
          <p:cNvSpPr txBox="1">
            <a:spLocks noChangeArrowheads="1"/>
          </p:cNvSpPr>
          <p:nvPr/>
        </p:nvSpPr>
        <p:spPr bwMode="auto">
          <a:xfrm>
            <a:off x="3281364" y="4445000"/>
            <a:ext cx="5349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NAD</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sp>
        <p:nvSpPr>
          <p:cNvPr id="129045" name="Text Box 21"/>
          <p:cNvSpPr txBox="1">
            <a:spLocks noChangeArrowheads="1"/>
          </p:cNvSpPr>
          <p:nvPr/>
        </p:nvSpPr>
        <p:spPr bwMode="auto">
          <a:xfrm>
            <a:off x="9002713" y="5059364"/>
            <a:ext cx="2968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sp>
        <p:nvSpPr>
          <p:cNvPr id="129046" name="Text Box 22"/>
          <p:cNvSpPr txBox="1">
            <a:spLocks noChangeArrowheads="1"/>
          </p:cNvSpPr>
          <p:nvPr/>
        </p:nvSpPr>
        <p:spPr bwMode="auto">
          <a:xfrm>
            <a:off x="5754688" y="3941764"/>
            <a:ext cx="93186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2 H</a:t>
            </a:r>
            <a:r>
              <a:rPr lang="en-US" sz="1400" b="1" baseline="30000">
                <a:latin typeface="Arial" panose="020B0604020202020204" pitchFamily="34" charset="0"/>
                <a:sym typeface="Symbol" panose="05050102010706020507" pitchFamily="18" charset="2"/>
              </a:rPr>
              <a:t></a:t>
            </a:r>
            <a:r>
              <a:rPr lang="en-US" sz="1400" b="1">
                <a:latin typeface="Arial" panose="020B0604020202020204" pitchFamily="34" charset="0"/>
              </a:rPr>
              <a:t> + </a:t>
            </a:r>
            <a:r>
              <a:rPr lang="en-US" sz="1400" b="1" baseline="30000">
                <a:latin typeface="Arial" panose="020B0604020202020204" pitchFamily="34" charset="0"/>
              </a:rPr>
              <a:t>1</a:t>
            </a:r>
            <a:r>
              <a:rPr lang="en-US" sz="1400" b="1">
                <a:latin typeface="Arial" panose="020B0604020202020204" pitchFamily="34" charset="0"/>
              </a:rPr>
              <a:t>/</a:t>
            </a:r>
            <a:r>
              <a:rPr lang="en-US" sz="1400" b="1" baseline="-25000">
                <a:latin typeface="Arial" panose="020B0604020202020204" pitchFamily="34" charset="0"/>
              </a:rPr>
              <a:t>2</a:t>
            </a:r>
            <a:r>
              <a:rPr lang="en-US" sz="1400" b="1">
                <a:latin typeface="Arial" panose="020B0604020202020204" pitchFamily="34" charset="0"/>
              </a:rPr>
              <a:t>O</a:t>
            </a:r>
            <a:r>
              <a:rPr lang="en-US" sz="1400" b="1" baseline="-25000">
                <a:latin typeface="Arial" panose="020B0604020202020204" pitchFamily="34" charset="0"/>
              </a:rPr>
              <a:t>2</a:t>
            </a:r>
          </a:p>
        </p:txBody>
      </p:sp>
      <p:sp>
        <p:nvSpPr>
          <p:cNvPr id="129047" name="Text Box 23"/>
          <p:cNvSpPr txBox="1">
            <a:spLocks noChangeArrowheads="1"/>
          </p:cNvSpPr>
          <p:nvPr/>
        </p:nvSpPr>
        <p:spPr bwMode="auto">
          <a:xfrm>
            <a:off x="3014663" y="1784350"/>
            <a:ext cx="2968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sp>
        <p:nvSpPr>
          <p:cNvPr id="129048" name="Text Box 24"/>
          <p:cNvSpPr txBox="1">
            <a:spLocks noChangeArrowheads="1"/>
          </p:cNvSpPr>
          <p:nvPr/>
        </p:nvSpPr>
        <p:spPr bwMode="auto">
          <a:xfrm>
            <a:off x="4868863" y="1360489"/>
            <a:ext cx="2968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sp>
        <p:nvSpPr>
          <p:cNvPr id="129049" name="Text Box 25"/>
          <p:cNvSpPr txBox="1">
            <a:spLocks noChangeArrowheads="1"/>
          </p:cNvSpPr>
          <p:nvPr/>
        </p:nvSpPr>
        <p:spPr bwMode="auto">
          <a:xfrm>
            <a:off x="6945313" y="1203325"/>
            <a:ext cx="2968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grpSp>
        <p:nvGrpSpPr>
          <p:cNvPr id="129050" name="Group 26"/>
          <p:cNvGrpSpPr>
            <a:grpSpLocks/>
          </p:cNvGrpSpPr>
          <p:nvPr/>
        </p:nvGrpSpPr>
        <p:grpSpPr bwMode="auto">
          <a:xfrm>
            <a:off x="8201025" y="5427664"/>
            <a:ext cx="317500" cy="300037"/>
            <a:chOff x="1406" y="3419"/>
            <a:chExt cx="200" cy="189"/>
          </a:xfrm>
        </p:grpSpPr>
        <p:sp>
          <p:nvSpPr>
            <p:cNvPr id="129062" name="Oval 27"/>
            <p:cNvSpPr>
              <a:spLocks noChangeArrowheads="1"/>
            </p:cNvSpPr>
            <p:nvPr/>
          </p:nvSpPr>
          <p:spPr bwMode="auto">
            <a:xfrm>
              <a:off x="1406" y="3419"/>
              <a:ext cx="168" cy="167"/>
            </a:xfrm>
            <a:prstGeom prst="ellipse">
              <a:avLst/>
            </a:prstGeom>
            <a:solidFill>
              <a:srgbClr val="0072C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9063" name="Text Box 28"/>
            <p:cNvSpPr txBox="1">
              <a:spLocks noChangeArrowheads="1"/>
            </p:cNvSpPr>
            <p:nvPr/>
          </p:nvSpPr>
          <p:spPr bwMode="auto">
            <a:xfrm>
              <a:off x="1459" y="3429"/>
              <a:ext cx="14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sz="1600" b="1">
                  <a:solidFill>
                    <a:schemeClr val="bg1"/>
                  </a:solidFill>
                  <a:latin typeface="Arial" panose="020B0604020202020204" pitchFamily="34" charset="0"/>
                </a:rPr>
                <a:t>2</a:t>
              </a:r>
            </a:p>
          </p:txBody>
        </p:sp>
      </p:grpSp>
      <p:grpSp>
        <p:nvGrpSpPr>
          <p:cNvPr id="129051" name="Group 29"/>
          <p:cNvGrpSpPr>
            <a:grpSpLocks/>
          </p:cNvGrpSpPr>
          <p:nvPr/>
        </p:nvGrpSpPr>
        <p:grpSpPr bwMode="auto">
          <a:xfrm>
            <a:off x="3749675" y="5434014"/>
            <a:ext cx="317500" cy="300037"/>
            <a:chOff x="1406" y="3419"/>
            <a:chExt cx="200" cy="189"/>
          </a:xfrm>
        </p:grpSpPr>
        <p:sp>
          <p:nvSpPr>
            <p:cNvPr id="129060" name="Oval 30"/>
            <p:cNvSpPr>
              <a:spLocks noChangeArrowheads="1"/>
            </p:cNvSpPr>
            <p:nvPr/>
          </p:nvSpPr>
          <p:spPr bwMode="auto">
            <a:xfrm>
              <a:off x="1406" y="3419"/>
              <a:ext cx="168" cy="167"/>
            </a:xfrm>
            <a:prstGeom prst="ellipse">
              <a:avLst/>
            </a:prstGeom>
            <a:solidFill>
              <a:srgbClr val="0072C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9061" name="Text Box 31"/>
            <p:cNvSpPr txBox="1">
              <a:spLocks noChangeArrowheads="1"/>
            </p:cNvSpPr>
            <p:nvPr/>
          </p:nvSpPr>
          <p:spPr bwMode="auto">
            <a:xfrm>
              <a:off x="1459" y="3429"/>
              <a:ext cx="14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r>
                <a:rPr lang="en-US" sz="1600" b="1">
                  <a:solidFill>
                    <a:schemeClr val="bg1"/>
                  </a:solidFill>
                  <a:latin typeface="Arial" panose="020B0604020202020204" pitchFamily="34" charset="0"/>
                </a:rPr>
                <a:t>1</a:t>
              </a:r>
            </a:p>
          </p:txBody>
        </p:sp>
      </p:grpSp>
      <p:sp>
        <p:nvSpPr>
          <p:cNvPr id="129052" name="Text Box 32"/>
          <p:cNvSpPr txBox="1">
            <a:spLocks noChangeArrowheads="1"/>
          </p:cNvSpPr>
          <p:nvPr/>
        </p:nvSpPr>
        <p:spPr bwMode="auto">
          <a:xfrm>
            <a:off x="9002713" y="2003425"/>
            <a:ext cx="2968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30000">
                <a:latin typeface="Arial" panose="020B0604020202020204" pitchFamily="34" charset="0"/>
                <a:sym typeface="Symbol" panose="05050102010706020507" pitchFamily="18" charset="2"/>
              </a:rPr>
              <a:t></a:t>
            </a:r>
            <a:endParaRPr lang="en-US" sz="1400" b="1">
              <a:latin typeface="Arial" panose="020B0604020202020204" pitchFamily="34" charset="0"/>
            </a:endParaRPr>
          </a:p>
        </p:txBody>
      </p:sp>
      <p:sp>
        <p:nvSpPr>
          <p:cNvPr id="129053" name="Text Box 33"/>
          <p:cNvSpPr txBox="1">
            <a:spLocks noChangeArrowheads="1"/>
          </p:cNvSpPr>
          <p:nvPr/>
        </p:nvSpPr>
        <p:spPr bwMode="auto">
          <a:xfrm>
            <a:off x="7561264" y="3948114"/>
            <a:ext cx="3889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H</a:t>
            </a:r>
            <a:r>
              <a:rPr lang="en-US" sz="1400" b="1" baseline="-25000">
                <a:latin typeface="Arial" panose="020B0604020202020204" pitchFamily="34" charset="0"/>
              </a:rPr>
              <a:t>2</a:t>
            </a:r>
            <a:r>
              <a:rPr lang="en-US" sz="1400" b="1">
                <a:latin typeface="Arial" panose="020B0604020202020204" pitchFamily="34" charset="0"/>
              </a:rPr>
              <a:t>O</a:t>
            </a:r>
            <a:endParaRPr lang="en-US" sz="1400" b="1" baseline="-25000">
              <a:latin typeface="Arial" panose="020B0604020202020204" pitchFamily="34" charset="0"/>
            </a:endParaRPr>
          </a:p>
        </p:txBody>
      </p:sp>
      <p:sp>
        <p:nvSpPr>
          <p:cNvPr id="129054" name="Line 34"/>
          <p:cNvSpPr>
            <a:spLocks noChangeShapeType="1"/>
          </p:cNvSpPr>
          <p:nvPr/>
        </p:nvSpPr>
        <p:spPr bwMode="auto">
          <a:xfrm>
            <a:off x="2290764" y="2751138"/>
            <a:ext cx="555625"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55" name="Line 35"/>
          <p:cNvSpPr>
            <a:spLocks noChangeShapeType="1"/>
          </p:cNvSpPr>
          <p:nvPr/>
        </p:nvSpPr>
        <p:spPr bwMode="auto">
          <a:xfrm flipV="1">
            <a:off x="9342439" y="3584575"/>
            <a:ext cx="263525" cy="14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56" name="AutoShape 36"/>
          <p:cNvSpPr>
            <a:spLocks/>
          </p:cNvSpPr>
          <p:nvPr/>
        </p:nvSpPr>
        <p:spPr bwMode="auto">
          <a:xfrm rot="-5400000">
            <a:off x="5169694" y="2772569"/>
            <a:ext cx="177800" cy="5160962"/>
          </a:xfrm>
          <a:prstGeom prst="leftBrace">
            <a:avLst>
              <a:gd name="adj1" fmla="val 24189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9057" name="AutoShape 37"/>
          <p:cNvSpPr>
            <a:spLocks/>
          </p:cNvSpPr>
          <p:nvPr/>
        </p:nvSpPr>
        <p:spPr bwMode="auto">
          <a:xfrm rot="-5400000">
            <a:off x="6412707" y="1951832"/>
            <a:ext cx="165100" cy="7646987"/>
          </a:xfrm>
          <a:prstGeom prst="leftBrace">
            <a:avLst>
              <a:gd name="adj1" fmla="val 38597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9058" name="AutoShape 38"/>
          <p:cNvSpPr>
            <a:spLocks/>
          </p:cNvSpPr>
          <p:nvPr/>
        </p:nvSpPr>
        <p:spPr bwMode="auto">
          <a:xfrm rot="-5400000">
            <a:off x="9013032" y="4140995"/>
            <a:ext cx="165100" cy="2420937"/>
          </a:xfrm>
          <a:prstGeom prst="leftBrace">
            <a:avLst>
              <a:gd name="adj1" fmla="val 12219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endParaRPr lang="en-US" sz="2400">
              <a:latin typeface="Arial" panose="020B0604020202020204" pitchFamily="34" charset="0"/>
            </a:endParaRPr>
          </a:p>
        </p:txBody>
      </p:sp>
      <p:sp>
        <p:nvSpPr>
          <p:cNvPr id="129059" name="Text Box 39"/>
          <p:cNvSpPr txBox="1">
            <a:spLocks noChangeArrowheads="1"/>
          </p:cNvSpPr>
          <p:nvPr/>
        </p:nvSpPr>
        <p:spPr bwMode="auto">
          <a:xfrm>
            <a:off x="9629776" y="4578351"/>
            <a:ext cx="4032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nSpc>
                <a:spcPct val="90000"/>
              </a:lnSpc>
              <a:spcBef>
                <a:spcPct val="0"/>
              </a:spcBef>
              <a:buClrTx/>
              <a:buFontTx/>
              <a:buNone/>
            </a:pPr>
            <a:r>
              <a:rPr lang="en-US" sz="1400" b="1">
                <a:latin typeface="Arial" panose="020B0604020202020204" pitchFamily="34" charset="0"/>
              </a:rPr>
              <a:t>ATP</a:t>
            </a:r>
          </a:p>
        </p:txBody>
      </p:sp>
    </p:spTree>
    <p:extLst>
      <p:ext uri="{BB962C8B-B14F-4D97-AF65-F5344CB8AC3E}">
        <p14:creationId xmlns:p14="http://schemas.microsoft.com/office/powerpoint/2010/main" val="1290644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Oxidative Phosphorylation?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4344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gradient generate ATP?</a:t>
            </a:r>
            <a:endParaRPr lang="en-US" dirty="0"/>
          </a:p>
        </p:txBody>
      </p:sp>
      <p:sp>
        <p:nvSpPr>
          <p:cNvPr id="3" name="Content Placeholder 2"/>
          <p:cNvSpPr>
            <a:spLocks noGrp="1"/>
          </p:cNvSpPr>
          <p:nvPr>
            <p:ph idx="1"/>
          </p:nvPr>
        </p:nvSpPr>
        <p:spPr/>
        <p:txBody>
          <a:bodyPr/>
          <a:lstStyle/>
          <a:p>
            <a:r>
              <a:rPr lang="en-US" dirty="0" smtClean="0"/>
              <a:t>A protein embedded in the inner membrane uses the flow of H+ ions to phosphorylate ADP </a:t>
            </a:r>
          </a:p>
          <a:p>
            <a:pPr lvl="1"/>
            <a:r>
              <a:rPr lang="en-US" dirty="0" smtClean="0"/>
              <a:t>ADP + P </a:t>
            </a:r>
            <a:r>
              <a:rPr lang="en-US" dirty="0" smtClean="0">
                <a:sym typeface="Wingdings" panose="05000000000000000000" pitchFamily="2" charset="2"/>
              </a:rPr>
              <a:t> ATP!  (adenosine </a:t>
            </a:r>
            <a:r>
              <a:rPr lang="en-US" dirty="0" err="1" smtClean="0">
                <a:sym typeface="Wingdings" panose="05000000000000000000" pitchFamily="2" charset="2"/>
              </a:rPr>
              <a:t>Diphosphate</a:t>
            </a:r>
            <a:r>
              <a:rPr lang="en-US" dirty="0" smtClean="0">
                <a:sym typeface="Wingdings" panose="05000000000000000000" pitchFamily="2" charset="2"/>
              </a:rPr>
              <a:t> + P  adenosine </a:t>
            </a:r>
            <a:r>
              <a:rPr lang="en-US" dirty="0" err="1" smtClean="0">
                <a:sym typeface="Wingdings" panose="05000000000000000000" pitchFamily="2" charset="2"/>
              </a:rPr>
              <a:t>TRIphosphate</a:t>
            </a:r>
            <a:r>
              <a:rPr lang="en-US" dirty="0" smtClean="0">
                <a:sym typeface="Wingdings" panose="05000000000000000000" pitchFamily="2" charset="2"/>
              </a:rPr>
              <a:t>. </a:t>
            </a:r>
            <a:r>
              <a:rPr lang="en-US" dirty="0" err="1" smtClean="0">
                <a:sym typeface="Wingdings" panose="05000000000000000000" pitchFamily="2" charset="2"/>
              </a:rPr>
              <a:t>Woah</a:t>
            </a:r>
            <a:r>
              <a:rPr lang="en-US" dirty="0" smtClean="0">
                <a:sym typeface="Wingdings" panose="05000000000000000000" pitchFamily="2" charset="2"/>
              </a:rPr>
              <a:t>.)</a:t>
            </a:r>
            <a:r>
              <a:rPr lang="en-US" dirty="0" smtClean="0"/>
              <a:t> </a:t>
            </a:r>
            <a:endParaRPr lang="en-US" dirty="0"/>
          </a:p>
        </p:txBody>
      </p:sp>
    </p:spTree>
    <p:extLst>
      <p:ext uri="{BB962C8B-B14F-4D97-AF65-F5344CB8AC3E}">
        <p14:creationId xmlns:p14="http://schemas.microsoft.com/office/powerpoint/2010/main" val="456307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specialized membrane protein work?</a:t>
            </a:r>
            <a:endParaRPr lang="en-US" dirty="0"/>
          </a:p>
        </p:txBody>
      </p:sp>
      <p:sp>
        <p:nvSpPr>
          <p:cNvPr id="3" name="Content Placeholder 2"/>
          <p:cNvSpPr>
            <a:spLocks noGrp="1"/>
          </p:cNvSpPr>
          <p:nvPr>
            <p:ph idx="1"/>
          </p:nvPr>
        </p:nvSpPr>
        <p:spPr/>
        <p:txBody>
          <a:bodyPr/>
          <a:lstStyle/>
          <a:p>
            <a:r>
              <a:rPr lang="en-US" dirty="0" smtClean="0"/>
              <a:t>It turns like a wheel, as the H+ rush through the channel, cause chemical energy to be converted to mechanical energy, which in turn is used to drive a phosphorylation reaction</a:t>
            </a:r>
            <a:endParaRPr lang="en-US" dirty="0"/>
          </a:p>
        </p:txBody>
      </p:sp>
    </p:spTree>
    <p:extLst>
      <p:ext uri="{BB962C8B-B14F-4D97-AF65-F5344CB8AC3E}">
        <p14:creationId xmlns:p14="http://schemas.microsoft.com/office/powerpoint/2010/main" val="3971473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process is called </a:t>
            </a:r>
            <a:r>
              <a:rPr lang="en-US" b="1" dirty="0" smtClean="0">
                <a:solidFill>
                  <a:srgbClr val="FF0000"/>
                </a:solidFill>
              </a:rPr>
              <a:t>oxidative phosphorylation</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31422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667" y="-103384"/>
            <a:ext cx="10397647" cy="7542520"/>
          </a:xfrm>
        </p:spPr>
      </p:pic>
    </p:spTree>
    <p:extLst>
      <p:ext uri="{BB962C8B-B14F-4D97-AF65-F5344CB8AC3E}">
        <p14:creationId xmlns:p14="http://schemas.microsoft.com/office/powerpoint/2010/main" val="126988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atin typeface="Comic Sans MS" panose="030F0702030302020204" pitchFamily="66" charset="0"/>
              </a:rPr>
              <a:t>Respiration</a:t>
            </a:r>
          </a:p>
        </p:txBody>
      </p:sp>
      <p:sp>
        <p:nvSpPr>
          <p:cNvPr id="16387" name="Rectangle 3"/>
          <p:cNvSpPr>
            <a:spLocks noGrp="1" noChangeArrowheads="1"/>
          </p:cNvSpPr>
          <p:nvPr>
            <p:ph type="body" idx="1"/>
          </p:nvPr>
        </p:nvSpPr>
        <p:spPr>
          <a:xfrm>
            <a:off x="838200" y="1825624"/>
            <a:ext cx="10948792" cy="4637805"/>
          </a:xfrm>
        </p:spPr>
        <p:txBody>
          <a:bodyPr>
            <a:normAutofit fontScale="77500" lnSpcReduction="20000"/>
          </a:bodyPr>
          <a:lstStyle/>
          <a:p>
            <a:pPr>
              <a:lnSpc>
                <a:spcPct val="90000"/>
              </a:lnSpc>
            </a:pPr>
            <a:r>
              <a:rPr lang="en-US" dirty="0">
                <a:solidFill>
                  <a:srgbClr val="FF0000"/>
                </a:solidFill>
                <a:latin typeface="Comic Sans MS" panose="030F0702030302020204" pitchFamily="66" charset="0"/>
              </a:rPr>
              <a:t>Glycolysis</a:t>
            </a:r>
          </a:p>
          <a:p>
            <a:pPr lvl="1">
              <a:lnSpc>
                <a:spcPct val="90000"/>
              </a:lnSpc>
            </a:pPr>
            <a:r>
              <a:rPr lang="en-US" dirty="0">
                <a:latin typeface="Comic Sans MS" panose="030F0702030302020204" pitchFamily="66" charset="0"/>
              </a:rPr>
              <a:t>Breaks down glucose into two molecules of pyruvate</a:t>
            </a:r>
          </a:p>
          <a:p>
            <a:pPr lvl="1">
              <a:lnSpc>
                <a:spcPct val="90000"/>
              </a:lnSpc>
            </a:pPr>
            <a:endParaRPr lang="en-US" dirty="0">
              <a:latin typeface="Comic Sans MS" panose="030F0702030302020204" pitchFamily="66" charset="0"/>
            </a:endParaRPr>
          </a:p>
          <a:p>
            <a:pPr>
              <a:lnSpc>
                <a:spcPct val="90000"/>
              </a:lnSpc>
            </a:pPr>
            <a:r>
              <a:rPr lang="en-US" dirty="0">
                <a:solidFill>
                  <a:srgbClr val="FF0000"/>
                </a:solidFill>
                <a:latin typeface="Comic Sans MS" panose="030F0702030302020204" pitchFamily="66" charset="0"/>
              </a:rPr>
              <a:t>The citric acid </a:t>
            </a:r>
            <a:r>
              <a:rPr lang="en-US" dirty="0" smtClean="0">
                <a:solidFill>
                  <a:srgbClr val="FF0000"/>
                </a:solidFill>
                <a:latin typeface="Comic Sans MS" panose="030F0702030302020204" pitchFamily="66" charset="0"/>
              </a:rPr>
              <a:t>cycle/Krebs</a:t>
            </a:r>
            <a:endParaRPr lang="en-US" dirty="0">
              <a:solidFill>
                <a:srgbClr val="FF0000"/>
              </a:solidFill>
              <a:latin typeface="Comic Sans MS" panose="030F0702030302020204" pitchFamily="66" charset="0"/>
            </a:endParaRPr>
          </a:p>
          <a:p>
            <a:pPr lvl="1">
              <a:lnSpc>
                <a:spcPct val="90000"/>
              </a:lnSpc>
            </a:pPr>
            <a:r>
              <a:rPr lang="en-US" dirty="0">
                <a:latin typeface="Comic Sans MS" panose="030F0702030302020204" pitchFamily="66" charset="0"/>
              </a:rPr>
              <a:t>Completes the breakdown of glucose</a:t>
            </a:r>
          </a:p>
          <a:p>
            <a:pPr lvl="1">
              <a:lnSpc>
                <a:spcPct val="90000"/>
              </a:lnSpc>
            </a:pPr>
            <a:endParaRPr lang="en-US" dirty="0">
              <a:latin typeface="Comic Sans MS" panose="030F0702030302020204" pitchFamily="66" charset="0"/>
            </a:endParaRPr>
          </a:p>
          <a:p>
            <a:pPr>
              <a:lnSpc>
                <a:spcPct val="90000"/>
              </a:lnSpc>
            </a:pPr>
            <a:r>
              <a:rPr lang="en-US" dirty="0">
                <a:solidFill>
                  <a:srgbClr val="FF0000"/>
                </a:solidFill>
                <a:latin typeface="Comic Sans MS" panose="030F0702030302020204" pitchFamily="66" charset="0"/>
              </a:rPr>
              <a:t>Oxidative </a:t>
            </a:r>
            <a:r>
              <a:rPr lang="en-US" dirty="0" smtClean="0">
                <a:solidFill>
                  <a:srgbClr val="FF0000"/>
                </a:solidFill>
                <a:latin typeface="Comic Sans MS" panose="030F0702030302020204" pitchFamily="66" charset="0"/>
              </a:rPr>
              <a:t>phosphorylation/Electron Transport Chain</a:t>
            </a:r>
            <a:endParaRPr lang="en-US" dirty="0">
              <a:solidFill>
                <a:srgbClr val="FF0000"/>
              </a:solidFill>
              <a:latin typeface="Comic Sans MS" panose="030F0702030302020204" pitchFamily="66" charset="0"/>
            </a:endParaRPr>
          </a:p>
          <a:p>
            <a:pPr lvl="1">
              <a:lnSpc>
                <a:spcPct val="90000"/>
              </a:lnSpc>
            </a:pPr>
            <a:r>
              <a:rPr lang="en-US" dirty="0">
                <a:latin typeface="Comic Sans MS" panose="030F0702030302020204" pitchFamily="66" charset="0"/>
              </a:rPr>
              <a:t>Is driven by the electron transport chain</a:t>
            </a:r>
          </a:p>
          <a:p>
            <a:pPr lvl="1">
              <a:lnSpc>
                <a:spcPct val="90000"/>
              </a:lnSpc>
            </a:pPr>
            <a:r>
              <a:rPr lang="en-US" dirty="0">
                <a:latin typeface="Comic Sans MS" panose="030F0702030302020204" pitchFamily="66" charset="0"/>
              </a:rPr>
              <a:t>Generates </a:t>
            </a:r>
            <a:r>
              <a:rPr lang="en-US" dirty="0" smtClean="0">
                <a:latin typeface="Comic Sans MS" panose="030F0702030302020204" pitchFamily="66" charset="0"/>
              </a:rPr>
              <a:t>ATP</a:t>
            </a:r>
          </a:p>
          <a:p>
            <a:pPr marL="457200" lvl="1" indent="0">
              <a:lnSpc>
                <a:spcPct val="90000"/>
              </a:lnSpc>
              <a:buNone/>
            </a:pPr>
            <a:endParaRPr lang="en-US" dirty="0">
              <a:latin typeface="Comic Sans MS" panose="030F0702030302020204" pitchFamily="66" charset="0"/>
            </a:endParaRPr>
          </a:p>
          <a:p>
            <a:pPr marL="0" indent="0">
              <a:buNone/>
            </a:pPr>
            <a:r>
              <a:rPr lang="en-US" b="1" dirty="0" smtClean="0">
                <a:latin typeface="Comic Sans MS" panose="030F0702030302020204" pitchFamily="66" charset="0"/>
                <a:sym typeface="Wingdings" panose="05000000000000000000" pitchFamily="2" charset="2"/>
              </a:rPr>
              <a:t> </a:t>
            </a:r>
            <a:r>
              <a:rPr lang="en-US" b="1" dirty="0" smtClean="0">
                <a:latin typeface="Comic Sans MS" panose="030F0702030302020204" pitchFamily="66" charset="0"/>
              </a:rPr>
              <a:t>The </a:t>
            </a:r>
            <a:r>
              <a:rPr lang="en-US" b="1" dirty="0">
                <a:latin typeface="Comic Sans MS" panose="030F0702030302020204" pitchFamily="66" charset="0"/>
              </a:rPr>
              <a:t>main idea of cellular respiration is that energy found in the </a:t>
            </a:r>
          </a:p>
          <a:p>
            <a:pPr marL="0" indent="0">
              <a:buNone/>
            </a:pPr>
            <a:r>
              <a:rPr lang="en-US" b="1" dirty="0">
                <a:latin typeface="Comic Sans MS" panose="030F0702030302020204" pitchFamily="66" charset="0"/>
              </a:rPr>
              <a:t>electrons from the food we eat can be transferred through a series of “step </a:t>
            </a:r>
          </a:p>
          <a:p>
            <a:pPr marL="0" indent="0">
              <a:buNone/>
            </a:pPr>
            <a:r>
              <a:rPr lang="en-US" b="1" dirty="0">
                <a:latin typeface="Comic Sans MS" panose="030F0702030302020204" pitchFamily="66" charset="0"/>
              </a:rPr>
              <a:t>down” redox reactions to eventually be used to join ADP +Pi yielding </a:t>
            </a:r>
          </a:p>
          <a:p>
            <a:pPr marL="0" indent="0">
              <a:buNone/>
            </a:pPr>
            <a:r>
              <a:rPr lang="en-US" b="1" dirty="0">
                <a:latin typeface="Comic Sans MS" panose="030F0702030302020204" pitchFamily="66" charset="0"/>
              </a:rPr>
              <a:t>ATP. </a:t>
            </a:r>
          </a:p>
        </p:txBody>
      </p:sp>
    </p:spTree>
    <p:extLst>
      <p:ext uri="{BB962C8B-B14F-4D97-AF65-F5344CB8AC3E}">
        <p14:creationId xmlns:p14="http://schemas.microsoft.com/office/powerpoint/2010/main" val="74206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676400" y="19050"/>
            <a:ext cx="1828800" cy="228600"/>
          </a:xfrm>
        </p:spPr>
        <p:txBody>
          <a:bodyPr>
            <a:normAutofit fontScale="90000"/>
          </a:bodyPr>
          <a:lstStyle/>
          <a:p>
            <a:r>
              <a:rPr lang="en-US" sz="1600" b="1">
                <a:latin typeface="Arial" panose="020B0604020202020204" pitchFamily="34" charset="0"/>
              </a:rPr>
              <a:t>Figure 9.6-3</a:t>
            </a:r>
          </a:p>
        </p:txBody>
      </p:sp>
      <p:pic>
        <p:nvPicPr>
          <p:cNvPr id="30723" name="Picture 3" descr="09_06CellRespOverview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627064"/>
            <a:ext cx="8548687"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2586039" y="1206501"/>
            <a:ext cx="942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Electrons</a:t>
            </a:r>
            <a:br>
              <a:rPr lang="en-US" sz="1400" b="1"/>
            </a:br>
            <a:r>
              <a:rPr lang="en-US" sz="1400" b="1"/>
              <a:t>carried</a:t>
            </a:r>
            <a:br>
              <a:rPr lang="en-US" sz="1400" b="1"/>
            </a:br>
            <a:r>
              <a:rPr lang="en-US" sz="1400" b="1"/>
              <a:t>via NADH</a:t>
            </a:r>
          </a:p>
        </p:txBody>
      </p:sp>
      <p:sp>
        <p:nvSpPr>
          <p:cNvPr id="30725" name="Text Box 5"/>
          <p:cNvSpPr txBox="1">
            <a:spLocks noChangeArrowheads="1"/>
          </p:cNvSpPr>
          <p:nvPr/>
        </p:nvSpPr>
        <p:spPr bwMode="auto">
          <a:xfrm>
            <a:off x="6745289" y="1200151"/>
            <a:ext cx="14192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Electrons carried</a:t>
            </a:r>
            <a:br>
              <a:rPr lang="en-US" sz="1400" b="1"/>
            </a:br>
            <a:r>
              <a:rPr lang="en-US" sz="1400" b="1"/>
              <a:t>via NADH and</a:t>
            </a:r>
            <a:br>
              <a:rPr lang="en-US" sz="1400" b="1"/>
            </a:br>
            <a:r>
              <a:rPr lang="en-US" sz="1400" b="1"/>
              <a:t>FADH</a:t>
            </a:r>
            <a:r>
              <a:rPr lang="en-US" sz="1400" b="1" baseline="-25000"/>
              <a:t>2</a:t>
            </a:r>
            <a:endParaRPr lang="en-US" sz="1400" b="1"/>
          </a:p>
        </p:txBody>
      </p:sp>
      <p:sp>
        <p:nvSpPr>
          <p:cNvPr id="30726" name="Text Box 6"/>
          <p:cNvSpPr txBox="1">
            <a:spLocks noChangeArrowheads="1"/>
          </p:cNvSpPr>
          <p:nvPr/>
        </p:nvSpPr>
        <p:spPr bwMode="auto">
          <a:xfrm>
            <a:off x="6296025" y="2628900"/>
            <a:ext cx="560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Citric</a:t>
            </a:r>
            <a:br>
              <a:rPr lang="en-US" sz="1400" b="1"/>
            </a:br>
            <a:r>
              <a:rPr lang="en-US" sz="1400" b="1"/>
              <a:t>acid</a:t>
            </a:r>
            <a:br>
              <a:rPr lang="en-US" sz="1400" b="1"/>
            </a:br>
            <a:r>
              <a:rPr lang="en-US" sz="1400" b="1"/>
              <a:t>cycle</a:t>
            </a:r>
          </a:p>
        </p:txBody>
      </p:sp>
      <p:sp>
        <p:nvSpPr>
          <p:cNvPr id="30727" name="Text Box 7"/>
          <p:cNvSpPr txBox="1">
            <a:spLocks noChangeArrowheads="1"/>
          </p:cNvSpPr>
          <p:nvPr/>
        </p:nvSpPr>
        <p:spPr bwMode="auto">
          <a:xfrm>
            <a:off x="4484688" y="2495551"/>
            <a:ext cx="9699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Pyruvate</a:t>
            </a:r>
            <a:br>
              <a:rPr lang="en-US" sz="1400" b="1"/>
            </a:br>
            <a:r>
              <a:rPr lang="en-US" sz="1400" b="1"/>
              <a:t>oxidation</a:t>
            </a:r>
          </a:p>
        </p:txBody>
      </p:sp>
      <p:sp>
        <p:nvSpPr>
          <p:cNvPr id="30728" name="Text Box 8"/>
          <p:cNvSpPr txBox="1">
            <a:spLocks noChangeArrowheads="1"/>
          </p:cNvSpPr>
          <p:nvPr/>
        </p:nvSpPr>
        <p:spPr bwMode="auto">
          <a:xfrm>
            <a:off x="4470401" y="3040064"/>
            <a:ext cx="9826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Acetyl CoA</a:t>
            </a:r>
          </a:p>
        </p:txBody>
      </p:sp>
      <p:sp>
        <p:nvSpPr>
          <p:cNvPr id="30729" name="Text Box 9"/>
          <p:cNvSpPr txBox="1">
            <a:spLocks noChangeArrowheads="1"/>
          </p:cNvSpPr>
          <p:nvPr/>
        </p:nvSpPr>
        <p:spPr bwMode="auto">
          <a:xfrm>
            <a:off x="2611439" y="2609851"/>
            <a:ext cx="9159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Glycolysis</a:t>
            </a:r>
          </a:p>
        </p:txBody>
      </p:sp>
      <p:sp>
        <p:nvSpPr>
          <p:cNvPr id="30730" name="Text Box 10"/>
          <p:cNvSpPr txBox="1">
            <a:spLocks noChangeArrowheads="1"/>
          </p:cNvSpPr>
          <p:nvPr/>
        </p:nvSpPr>
        <p:spPr bwMode="auto">
          <a:xfrm>
            <a:off x="2087563" y="3040063"/>
            <a:ext cx="7429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Glucose</a:t>
            </a:r>
          </a:p>
        </p:txBody>
      </p:sp>
      <p:sp>
        <p:nvSpPr>
          <p:cNvPr id="30731" name="Text Box 11"/>
          <p:cNvSpPr txBox="1">
            <a:spLocks noChangeArrowheads="1"/>
          </p:cNvSpPr>
          <p:nvPr/>
        </p:nvSpPr>
        <p:spPr bwMode="auto">
          <a:xfrm>
            <a:off x="3279776" y="3041651"/>
            <a:ext cx="796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Pyruvate</a:t>
            </a:r>
          </a:p>
        </p:txBody>
      </p:sp>
      <p:sp>
        <p:nvSpPr>
          <p:cNvPr id="30732" name="Text Box 12"/>
          <p:cNvSpPr txBox="1">
            <a:spLocks noChangeArrowheads="1"/>
          </p:cNvSpPr>
          <p:nvPr/>
        </p:nvSpPr>
        <p:spPr bwMode="auto">
          <a:xfrm>
            <a:off x="7816850" y="2406650"/>
            <a:ext cx="16573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Oxidative</a:t>
            </a:r>
            <a:br>
              <a:rPr lang="en-US" sz="1400" b="1"/>
            </a:br>
            <a:r>
              <a:rPr lang="en-US" sz="1400" b="1"/>
              <a:t>phosphorylation:</a:t>
            </a:r>
            <a:br>
              <a:rPr lang="en-US" sz="1400" b="1"/>
            </a:br>
            <a:r>
              <a:rPr lang="en-US" sz="1400" b="1"/>
              <a:t>electron transport</a:t>
            </a:r>
            <a:br>
              <a:rPr lang="en-US" sz="1400" b="1"/>
            </a:br>
            <a:r>
              <a:rPr lang="en-US" sz="1400" b="1"/>
              <a:t>and</a:t>
            </a:r>
            <a:br>
              <a:rPr lang="en-US" sz="1400" b="1"/>
            </a:br>
            <a:r>
              <a:rPr lang="en-US" sz="1400" b="1"/>
              <a:t>chemiosmosis</a:t>
            </a:r>
          </a:p>
        </p:txBody>
      </p:sp>
      <p:sp>
        <p:nvSpPr>
          <p:cNvPr id="30733" name="Text Box 13"/>
          <p:cNvSpPr txBox="1">
            <a:spLocks noChangeArrowheads="1"/>
          </p:cNvSpPr>
          <p:nvPr/>
        </p:nvSpPr>
        <p:spPr bwMode="auto">
          <a:xfrm>
            <a:off x="2016126" y="4092576"/>
            <a:ext cx="9826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CYTOSOL</a:t>
            </a:r>
          </a:p>
        </p:txBody>
      </p:sp>
      <p:sp>
        <p:nvSpPr>
          <p:cNvPr id="30734" name="Text Box 14"/>
          <p:cNvSpPr txBox="1">
            <a:spLocks noChangeArrowheads="1"/>
          </p:cNvSpPr>
          <p:nvPr/>
        </p:nvSpPr>
        <p:spPr bwMode="auto">
          <a:xfrm>
            <a:off x="4865689" y="4060826"/>
            <a:ext cx="15779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MITOCHONDRION</a:t>
            </a:r>
          </a:p>
        </p:txBody>
      </p:sp>
      <p:sp>
        <p:nvSpPr>
          <p:cNvPr id="30735" name="Text Box 15"/>
          <p:cNvSpPr txBox="1">
            <a:spLocks noChangeArrowheads="1"/>
          </p:cNvSpPr>
          <p:nvPr/>
        </p:nvSpPr>
        <p:spPr bwMode="auto">
          <a:xfrm>
            <a:off x="2870200" y="4986339"/>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ATP</a:t>
            </a:r>
          </a:p>
        </p:txBody>
      </p:sp>
      <p:sp>
        <p:nvSpPr>
          <p:cNvPr id="30736" name="Text Box 16"/>
          <p:cNvSpPr txBox="1">
            <a:spLocks noChangeArrowheads="1"/>
          </p:cNvSpPr>
          <p:nvPr/>
        </p:nvSpPr>
        <p:spPr bwMode="auto">
          <a:xfrm>
            <a:off x="6407150" y="4992689"/>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ATP</a:t>
            </a:r>
          </a:p>
        </p:txBody>
      </p:sp>
      <p:sp>
        <p:nvSpPr>
          <p:cNvPr id="30737" name="Text Box 17"/>
          <p:cNvSpPr txBox="1">
            <a:spLocks noChangeArrowheads="1"/>
          </p:cNvSpPr>
          <p:nvPr/>
        </p:nvSpPr>
        <p:spPr bwMode="auto">
          <a:xfrm>
            <a:off x="8788400" y="4967289"/>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sz="1400" b="1"/>
              <a:t>ATP</a:t>
            </a:r>
          </a:p>
        </p:txBody>
      </p:sp>
      <p:sp>
        <p:nvSpPr>
          <p:cNvPr id="30738" name="Text Box 18"/>
          <p:cNvSpPr txBox="1">
            <a:spLocks noChangeArrowheads="1"/>
          </p:cNvSpPr>
          <p:nvPr/>
        </p:nvSpPr>
        <p:spPr bwMode="auto">
          <a:xfrm>
            <a:off x="2335213" y="5465764"/>
            <a:ext cx="1460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Substrate-level</a:t>
            </a:r>
            <a:br>
              <a:rPr lang="en-US" sz="1400" b="1"/>
            </a:br>
            <a:r>
              <a:rPr lang="en-US" sz="1400" b="1"/>
              <a:t>phosphorylation</a:t>
            </a:r>
          </a:p>
        </p:txBody>
      </p:sp>
      <p:sp>
        <p:nvSpPr>
          <p:cNvPr id="30739" name="Text Box 19"/>
          <p:cNvSpPr txBox="1">
            <a:spLocks noChangeArrowheads="1"/>
          </p:cNvSpPr>
          <p:nvPr/>
        </p:nvSpPr>
        <p:spPr bwMode="auto">
          <a:xfrm>
            <a:off x="5859463" y="5472114"/>
            <a:ext cx="1460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Substrate-level</a:t>
            </a:r>
            <a:br>
              <a:rPr lang="en-US" sz="1400" b="1"/>
            </a:br>
            <a:r>
              <a:rPr lang="en-US" sz="1400" b="1"/>
              <a:t>phosphorylation</a:t>
            </a:r>
          </a:p>
        </p:txBody>
      </p:sp>
      <p:sp>
        <p:nvSpPr>
          <p:cNvPr id="30740" name="Text Box 20"/>
          <p:cNvSpPr txBox="1">
            <a:spLocks noChangeArrowheads="1"/>
          </p:cNvSpPr>
          <p:nvPr/>
        </p:nvSpPr>
        <p:spPr bwMode="auto">
          <a:xfrm>
            <a:off x="8278813" y="5459414"/>
            <a:ext cx="1460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r>
              <a:rPr lang="en-US" sz="1400" b="1"/>
              <a:t>Oxidative </a:t>
            </a:r>
            <a:br>
              <a:rPr lang="en-US" sz="1400" b="1"/>
            </a:br>
            <a:r>
              <a:rPr lang="en-US" sz="1400" b="1"/>
              <a:t>phosphorylation</a:t>
            </a:r>
          </a:p>
        </p:txBody>
      </p:sp>
      <p:sp>
        <p:nvSpPr>
          <p:cNvPr id="21" name="Text Box 23"/>
          <p:cNvSpPr txBox="1">
            <a:spLocks noChangeArrowheads="1"/>
          </p:cNvSpPr>
          <p:nvPr/>
        </p:nvSpPr>
        <p:spPr bwMode="auto">
          <a:xfrm>
            <a:off x="1582390" y="6111030"/>
            <a:ext cx="9025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aseline="30000" dirty="0"/>
              <a:t>               2 ATP                          </a:t>
            </a:r>
            <a:r>
              <a:rPr lang="en-US" sz="2800" baseline="30000" dirty="0" smtClean="0"/>
              <a:t>		2 </a:t>
            </a:r>
            <a:r>
              <a:rPr lang="en-US" sz="2800" baseline="30000" dirty="0"/>
              <a:t>ATP                    </a:t>
            </a:r>
            <a:r>
              <a:rPr lang="en-US" sz="2800" baseline="30000" dirty="0" smtClean="0"/>
              <a:t>	           </a:t>
            </a:r>
            <a:r>
              <a:rPr lang="en-US" sz="2800" baseline="30000" dirty="0"/>
              <a:t>34 ATP</a:t>
            </a:r>
            <a:endParaRPr lang="en-US" sz="2800" dirty="0"/>
          </a:p>
        </p:txBody>
      </p:sp>
    </p:spTree>
    <p:extLst>
      <p:ext uri="{BB962C8B-B14F-4D97-AF65-F5344CB8AC3E}">
        <p14:creationId xmlns:p14="http://schemas.microsoft.com/office/powerpoint/2010/main" val="313075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vcell.ndsu.nodak.edu/animations/atpgradient/Stills/0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6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http://vcell.ndsu.nodak.edu/animations/atpgradient/Stills/0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85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38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a:t>
            </a:r>
            <a:r>
              <a:rPr lang="en-US" dirty="0"/>
              <a:t> the purpose of respiration is to produce ATP, but glycolysis and Krebs cycle only make 4 ATP by the time glucose is converted to CO</a:t>
            </a:r>
            <a:r>
              <a:rPr lang="en-US" baseline="-25000" dirty="0"/>
              <a:t>2</a:t>
            </a:r>
            <a:r>
              <a:rPr lang="en-US" dirty="0"/>
              <a:t>…  when do we get the rest of the ATP made??  </a:t>
            </a:r>
          </a:p>
          <a:p>
            <a:endParaRPr lang="en-US" dirty="0"/>
          </a:p>
        </p:txBody>
      </p:sp>
    </p:spTree>
    <p:extLst>
      <p:ext uri="{BB962C8B-B14F-4D97-AF65-F5344CB8AC3E}">
        <p14:creationId xmlns:p14="http://schemas.microsoft.com/office/powerpoint/2010/main" val="868172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Krebs Cycle!</a:t>
            </a:r>
            <a:endParaRPr lang="en-US" dirty="0"/>
          </a:p>
        </p:txBody>
      </p:sp>
      <p:sp>
        <p:nvSpPr>
          <p:cNvPr id="3" name="Content Placeholder 2"/>
          <p:cNvSpPr>
            <a:spLocks noGrp="1"/>
          </p:cNvSpPr>
          <p:nvPr>
            <p:ph idx="1"/>
          </p:nvPr>
        </p:nvSpPr>
        <p:spPr/>
        <p:txBody>
          <a:bodyPr/>
          <a:lstStyle/>
          <a:p>
            <a:pPr lvl="0"/>
            <a:r>
              <a:rPr lang="en-US" dirty="0"/>
              <a:t>It is shuttled by electron carriers (NADH and FADH</a:t>
            </a:r>
            <a:r>
              <a:rPr lang="en-US" baseline="-25000" dirty="0"/>
              <a:t>2</a:t>
            </a:r>
            <a:r>
              <a:rPr lang="en-US" dirty="0"/>
              <a:t>) to the final phase which will generate 90% of the ATP</a:t>
            </a:r>
          </a:p>
          <a:p>
            <a:endParaRPr lang="en-US" dirty="0"/>
          </a:p>
        </p:txBody>
      </p:sp>
    </p:spTree>
    <p:extLst>
      <p:ext uri="{BB962C8B-B14F-4D97-AF65-F5344CB8AC3E}">
        <p14:creationId xmlns:p14="http://schemas.microsoft.com/office/powerpoint/2010/main" val="901300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986</Words>
  <Application>Microsoft Office PowerPoint</Application>
  <PresentationFormat>Widescreen</PresentationFormat>
  <Paragraphs>175</Paragraphs>
  <Slides>39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Calibri Light</vt:lpstr>
      <vt:lpstr>Comic Sans MS</vt:lpstr>
      <vt:lpstr>Comic Strip</vt:lpstr>
      <vt:lpstr>Symbol</vt:lpstr>
      <vt:lpstr>Times</vt:lpstr>
      <vt:lpstr>Times New Roman</vt:lpstr>
      <vt:lpstr>Wingdings</vt:lpstr>
      <vt:lpstr>ヒラギノ角ゴ Pro W3</vt:lpstr>
      <vt:lpstr>Office Theme</vt:lpstr>
      <vt:lpstr>Respiration Fun!</vt:lpstr>
      <vt:lpstr>Using this analogy, which would be a $100 bill… a lipid or a carbohydrate?</vt:lpstr>
      <vt:lpstr>Life Is Work – (get used to it!)</vt:lpstr>
      <vt:lpstr>Respiration</vt:lpstr>
      <vt:lpstr>Figure 9.6-3</vt:lpstr>
      <vt:lpstr>PowerPoint Presentation</vt:lpstr>
      <vt:lpstr>PowerPoint Presentation</vt:lpstr>
      <vt:lpstr>Krebs Cycle!</vt:lpstr>
      <vt:lpstr>Krebs Cycle!</vt:lpstr>
      <vt:lpstr>PowerPoint Presentation</vt:lpstr>
      <vt:lpstr>Where did Acetyl CoA come from?</vt:lpstr>
      <vt:lpstr>Figure 9.10</vt:lpstr>
      <vt:lpstr>PowerPoint Presentation</vt:lpstr>
      <vt:lpstr>PowerPoint Presentation</vt:lpstr>
      <vt:lpstr>PowerPoint Presentation</vt:lpstr>
      <vt:lpstr>PowerPoint Presentation</vt:lpstr>
      <vt:lpstr>Electron Transport Chain and Oxidative Phosphorylation</vt:lpstr>
      <vt:lpstr>Where do the electrons for the electron transport chain come from? </vt:lpstr>
      <vt:lpstr>Where do the electrons for the electron transport chain come from? </vt:lpstr>
      <vt:lpstr>What molecule is the final acceptor of the electron?</vt:lpstr>
      <vt:lpstr>What molecule is the final acceptor of the electron?</vt:lpstr>
      <vt:lpstr>What is consumed during this process?</vt:lpstr>
      <vt:lpstr>What is consumed during this process?</vt:lpstr>
      <vt:lpstr>What is gained by this process?</vt:lpstr>
      <vt:lpstr>What is gained by this process?</vt:lpstr>
      <vt:lpstr>After glycolysis and citric acid cycle…</vt:lpstr>
      <vt:lpstr> Electron Transport Chain: doesn’t generate ATP directly, but generates a chemiosmotic gradient that will eventually generate ATP </vt:lpstr>
      <vt:lpstr>So what does it do?</vt:lpstr>
      <vt:lpstr>PowerPoint Presentation</vt:lpstr>
      <vt:lpstr>Chemiosmosis: The Energy Coupling Mechanism</vt:lpstr>
      <vt:lpstr>Chemiosmosis:</vt:lpstr>
      <vt:lpstr>ATP Synthase</vt:lpstr>
      <vt:lpstr>PowerPoint Presentation</vt:lpstr>
      <vt:lpstr>Figure 9.15</vt:lpstr>
      <vt:lpstr>What is Oxidative Phosphorylation?</vt:lpstr>
      <vt:lpstr>How does this gradient generate ATP?</vt:lpstr>
      <vt:lpstr>How does this specialized membrane protein work?</vt:lpstr>
      <vt:lpstr>This process is called oxidative phosphorylation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 Fun!</dc:title>
  <dc:creator>Elena Oldendorf</dc:creator>
  <cp:lastModifiedBy>Elena Oldendorf</cp:lastModifiedBy>
  <cp:revision>28</cp:revision>
  <dcterms:created xsi:type="dcterms:W3CDTF">2014-10-31T14:20:46Z</dcterms:created>
  <dcterms:modified xsi:type="dcterms:W3CDTF">2019-11-06T16:58:22Z</dcterms:modified>
</cp:coreProperties>
</file>