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E6328-D284-4CD2-96AB-C4A8606826A4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C3A8D-4D5A-432A-96CC-1FC5A7213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D5BFE1-6705-4FDE-B45F-4E85F1C4980F}" type="slidenum">
              <a:rPr lang="en-US" sz="1200">
                <a:latin typeface="Times" panose="02020603050405020304" pitchFamily="18" charset="0"/>
              </a:rPr>
              <a:pPr/>
              <a:t>3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2048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416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59BBB75-ABFE-4D20-B04F-B93DA39126FF}" type="slidenum">
              <a:rPr lang="en-US" sz="1200">
                <a:latin typeface="Times" panose="02020603050405020304" pitchFamily="18" charset="0"/>
              </a:rPr>
              <a:pPr/>
              <a:t>4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3084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3AF5D22-D3A8-41ED-829C-0AA23A6487D5}" type="slidenum">
              <a:rPr lang="en-US" sz="1200">
                <a:latin typeface="Times" panose="02020603050405020304" pitchFamily="18" charset="0"/>
              </a:rPr>
              <a:pPr/>
              <a:t>5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7210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6EA45B9-ED67-4F6B-97E6-D373C2AC04CF}" type="slidenum">
              <a:rPr lang="en-US" sz="1200">
                <a:latin typeface="Times" panose="02020603050405020304" pitchFamily="18" charset="0"/>
              </a:rPr>
              <a:pPr/>
              <a:t>9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3870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A9D4FD-058A-4380-AA49-61723924BADE}" type="slidenum">
              <a:rPr lang="en-US" sz="1200">
                <a:latin typeface="Times" panose="02020603050405020304" pitchFamily="18" charset="0"/>
              </a:rPr>
              <a:pPr/>
              <a:t>10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2061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7EC346-6949-4E10-B191-653E839AD93C}" type="slidenum">
              <a:rPr lang="en-US" sz="1200">
                <a:latin typeface="Times" panose="02020603050405020304" pitchFamily="18" charset="0"/>
              </a:rPr>
              <a:pPr/>
              <a:t>11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47107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1881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6FFED5-B012-45F7-A5C2-DBD087559815}" type="slidenum">
              <a:rPr lang="en-US" sz="1200">
                <a:latin typeface="Times" panose="02020603050405020304" pitchFamily="18" charset="0"/>
              </a:rPr>
              <a:pPr/>
              <a:t>12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943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889F75-FEE5-4A39-87E7-55202139DDA1}" type="slidenum">
              <a:rPr lang="en-US" sz="1200">
                <a:latin typeface="Times" panose="02020603050405020304" pitchFamily="18" charset="0"/>
              </a:rPr>
              <a:pPr/>
              <a:t>13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0146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9017292-5AE7-45F8-965C-8395311CF846}" type="slidenum">
              <a:rPr lang="en-US" sz="1200">
                <a:latin typeface="Times" panose="02020603050405020304" pitchFamily="18" charset="0"/>
              </a:rPr>
              <a:pPr/>
              <a:t>20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527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bin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rcn.com/jkimball.ma.ultranet/BiologyPages/M/Mitosi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rcn.com/jkimball.ma.ultranet/BiologyPages/G/G.html#genom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Plants Intro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Biology</a:t>
            </a:r>
          </a:p>
          <a:p>
            <a:r>
              <a:rPr lang="en-US" dirty="0" smtClean="0"/>
              <a:t>Mrs. Oldendorf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07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0" name="Picture 2"/>
          <p:cNvPicPr>
            <a:picLocks noChangeAspect="1" noChangeArrowheads="1"/>
          </p:cNvPicPr>
          <p:nvPr/>
        </p:nvPicPr>
        <p:blipFill>
          <a:blip r:embed="rId3"/>
          <a:srcRect b="3600"/>
          <a:stretch>
            <a:fillRect/>
          </a:stretch>
        </p:blipFill>
        <p:spPr bwMode="auto">
          <a:xfrm>
            <a:off x="1077239" y="630110"/>
            <a:ext cx="5106076" cy="6075492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401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938669"/>
            <a:ext cx="3962400" cy="27241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101137" y="22226"/>
            <a:ext cx="8596668" cy="1320800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Early Gymnosperm: ginkgo </a:t>
            </a:r>
          </a:p>
        </p:txBody>
      </p:sp>
      <p:pic>
        <p:nvPicPr>
          <p:cNvPr id="401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864279"/>
            <a:ext cx="3505200" cy="26289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333333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3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Early Gymnosperm: cycads </a:t>
            </a:r>
          </a:p>
        </p:txBody>
      </p:sp>
      <p:pic>
        <p:nvPicPr>
          <p:cNvPr id="403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310" y="1014609"/>
            <a:ext cx="8682290" cy="5587806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93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016" y="108559"/>
            <a:ext cx="8596668" cy="1320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Gymnosperm: conifers  </a:t>
            </a:r>
          </a:p>
        </p:txBody>
      </p:sp>
      <p:pic>
        <p:nvPicPr>
          <p:cNvPr id="405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6170" y="784384"/>
            <a:ext cx="2230569" cy="304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405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2158" y="1083175"/>
            <a:ext cx="1812925" cy="2741612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405509" name="Picture 5"/>
          <p:cNvPicPr>
            <a:picLocks noChangeAspect="1" noChangeArrowheads="1"/>
          </p:cNvPicPr>
          <p:nvPr/>
        </p:nvPicPr>
        <p:blipFill>
          <a:blip r:embed="rId5"/>
          <a:srcRect r="3163"/>
          <a:stretch>
            <a:fillRect/>
          </a:stretch>
        </p:blipFill>
        <p:spPr bwMode="auto">
          <a:xfrm>
            <a:off x="6660502" y="377832"/>
            <a:ext cx="4021138" cy="334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4055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3104" y="3940154"/>
            <a:ext cx="40767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405511" name="Picture 7"/>
          <p:cNvPicPr>
            <a:picLocks noChangeAspect="1" noChangeArrowheads="1"/>
          </p:cNvPicPr>
          <p:nvPr/>
        </p:nvPicPr>
        <p:blipFill>
          <a:blip r:embed="rId7"/>
          <a:srcRect r="4811"/>
          <a:stretch>
            <a:fillRect/>
          </a:stretch>
        </p:blipFill>
        <p:spPr bwMode="auto">
          <a:xfrm>
            <a:off x="5255595" y="3958209"/>
            <a:ext cx="195897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333333">
                <a:alpha val="74998"/>
              </a:srgbClr>
            </a:outerShdw>
          </a:effectLst>
        </p:spPr>
      </p:pic>
      <p:pic>
        <p:nvPicPr>
          <p:cNvPr id="405512" name="Picture 8"/>
          <p:cNvPicPr>
            <a:picLocks noChangeAspect="1" noChangeArrowheads="1"/>
          </p:cNvPicPr>
          <p:nvPr/>
        </p:nvPicPr>
        <p:blipFill>
          <a:blip r:embed="rId8"/>
          <a:srcRect l="48299" t="32199" r="17709" b="8051"/>
          <a:stretch>
            <a:fillRect/>
          </a:stretch>
        </p:blipFill>
        <p:spPr bwMode="auto">
          <a:xfrm>
            <a:off x="7645577" y="3925866"/>
            <a:ext cx="195421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333333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24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642" y="50800"/>
            <a:ext cx="8596668" cy="1320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Angiosperm: flowering plants  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13" y="970767"/>
            <a:ext cx="24130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5"/>
          <a:stretch>
            <a:fillRect/>
          </a:stretch>
        </p:blipFill>
        <p:spPr bwMode="auto">
          <a:xfrm>
            <a:off x="4333876" y="845507"/>
            <a:ext cx="3570288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2406" r="12273" b="15338"/>
          <a:stretch>
            <a:fillRect/>
          </a:stretch>
        </p:blipFill>
        <p:spPr bwMode="auto">
          <a:xfrm>
            <a:off x="4448970" y="3968283"/>
            <a:ext cx="33401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r="23003"/>
          <a:stretch>
            <a:fillRect/>
          </a:stretch>
        </p:blipFill>
        <p:spPr bwMode="auto">
          <a:xfrm>
            <a:off x="1736225" y="3858723"/>
            <a:ext cx="2136775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7778"/>
          <a:stretch>
            <a:fillRect/>
          </a:stretch>
        </p:blipFill>
        <p:spPr bwMode="auto">
          <a:xfrm>
            <a:off x="8226927" y="3739367"/>
            <a:ext cx="2687637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2"/>
          <a:stretch>
            <a:fillRect/>
          </a:stretch>
        </p:blipFill>
        <p:spPr bwMode="auto">
          <a:xfrm>
            <a:off x="8226927" y="711200"/>
            <a:ext cx="2173287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6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93" y="146137"/>
            <a:ext cx="8596668" cy="1320800"/>
          </a:xfrm>
        </p:spPr>
        <p:txBody>
          <a:bodyPr/>
          <a:lstStyle/>
          <a:p>
            <a:r>
              <a:rPr lang="en-US" dirty="0" smtClean="0"/>
              <a:t>Sexual Reproduction in Angiosperms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40" y="995668"/>
            <a:ext cx="10696298" cy="5179663"/>
          </a:xfrm>
        </p:spPr>
        <p:txBody>
          <a:bodyPr>
            <a:normAutofit/>
          </a:bodyPr>
          <a:lstStyle/>
          <a:p>
            <a:r>
              <a:rPr lang="en-US" sz="2400" dirty="0"/>
              <a:t>Angiosperms </a:t>
            </a:r>
            <a:r>
              <a:rPr lang="en-US" sz="2400" dirty="0" smtClean="0"/>
              <a:t>= the </a:t>
            </a:r>
            <a:r>
              <a:rPr lang="en-US" sz="2400" dirty="0"/>
              <a:t>flowering plants (today the most abundant and diverse plants on earth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Terrestrial, Lack locomotion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Gametes are </a:t>
            </a:r>
            <a:r>
              <a:rPr lang="en-US" sz="2400" dirty="0" smtClean="0"/>
              <a:t>single </a:t>
            </a:r>
            <a:r>
              <a:rPr lang="en-US" sz="2400" dirty="0"/>
              <a:t>cells.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Two plants </a:t>
            </a:r>
            <a:r>
              <a:rPr lang="en-US" sz="2400" dirty="0"/>
              <a:t>cross </a:t>
            </a:r>
            <a:r>
              <a:rPr lang="en-US" sz="2400" dirty="0" smtClean="0"/>
              <a:t>fertilize </a:t>
            </a:r>
            <a:r>
              <a:rPr lang="en-US" sz="2400" dirty="0" smtClean="0">
                <a:sym typeface="Wingdings" panose="05000000000000000000" pitchFamily="2" charset="2"/>
              </a:rPr>
              <a:t> need </a:t>
            </a:r>
            <a:r>
              <a:rPr lang="en-US" sz="2400" dirty="0" smtClean="0"/>
              <a:t>a </a:t>
            </a:r>
            <a:r>
              <a:rPr lang="en-US" sz="2400" dirty="0"/>
              <a:t>mechanism for the two gametes to reach each other safely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Need a mechanism </a:t>
            </a:r>
            <a:r>
              <a:rPr lang="en-US" sz="2400" dirty="0"/>
              <a:t>to disperse their </a:t>
            </a:r>
            <a:r>
              <a:rPr lang="en-US" sz="2400" dirty="0" smtClean="0"/>
              <a:t>offspring</a:t>
            </a:r>
          </a:p>
          <a:p>
            <a:pPr lvl="1"/>
            <a:r>
              <a:rPr lang="en-US" sz="2000" dirty="0" smtClean="0"/>
              <a:t>so </a:t>
            </a:r>
            <a:r>
              <a:rPr lang="en-US" sz="2000" dirty="0"/>
              <a:t>they </a:t>
            </a:r>
            <a:r>
              <a:rPr lang="en-US" sz="2000" dirty="0" smtClean="0"/>
              <a:t>don’t </a:t>
            </a:r>
            <a:r>
              <a:rPr lang="en-US" sz="2000" dirty="0"/>
              <a:t>have to compete with the parent for light, water, and soil minerals.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52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41" y="94641"/>
            <a:ext cx="8596668" cy="1320800"/>
          </a:xfrm>
        </p:spPr>
        <p:txBody>
          <a:bodyPr/>
          <a:lstStyle/>
          <a:p>
            <a:r>
              <a:rPr lang="en-US" dirty="0" smtClean="0"/>
              <a:t>Two types of spores produced by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38" y="1052186"/>
            <a:ext cx="9982316" cy="5442559"/>
          </a:xfrm>
        </p:spPr>
        <p:txBody>
          <a:bodyPr/>
          <a:lstStyle/>
          <a:p>
            <a:r>
              <a:rPr lang="en-US" sz="2800" u="sng" dirty="0" smtClean="0"/>
              <a:t>Megaspores</a:t>
            </a:r>
            <a:r>
              <a:rPr lang="en-US" sz="2800" dirty="0" smtClean="0"/>
              <a:t> – develop into </a:t>
            </a:r>
            <a:r>
              <a:rPr lang="en-US" sz="2800" dirty="0" err="1" smtClean="0"/>
              <a:t>megasporangium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FEMALE gametophyte</a:t>
            </a:r>
            <a:endParaRPr lang="en-US" sz="2800" dirty="0" smtClean="0"/>
          </a:p>
          <a:p>
            <a:r>
              <a:rPr lang="en-US" sz="2800" u="sng" dirty="0" smtClean="0"/>
              <a:t>Microspores</a:t>
            </a:r>
            <a:r>
              <a:rPr lang="en-US" sz="2800" dirty="0" smtClean="0"/>
              <a:t> – develop into microsporangium </a:t>
            </a:r>
            <a:r>
              <a:rPr lang="en-US" sz="2800" dirty="0" smtClean="0">
                <a:sym typeface="Wingdings" panose="05000000000000000000" pitchFamily="2" charset="2"/>
              </a:rPr>
              <a:t> MALE gametophyte</a:t>
            </a:r>
          </a:p>
          <a:p>
            <a:pPr marL="0" indent="0">
              <a:buNone/>
            </a:pPr>
            <a:endParaRPr lang="en-US" sz="2800" dirty="0" smtClean="0">
              <a:sym typeface="Wingdings" panose="05000000000000000000" pitchFamily="2" charset="2"/>
            </a:endParaRPr>
          </a:p>
          <a:p>
            <a:r>
              <a:rPr lang="en-US" sz="2800" dirty="0"/>
              <a:t>Both types of sporangia are formed in flowers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Most flowers make both (they are PERFECT)</a:t>
            </a:r>
          </a:p>
          <a:p>
            <a:pPr lvl="1"/>
            <a:r>
              <a:rPr lang="en-US" sz="2400" b="1" u="sng" dirty="0" err="1" smtClean="0"/>
              <a:t>Monoecious</a:t>
            </a:r>
            <a:r>
              <a:rPr lang="en-US" sz="2400" u="sng" dirty="0"/>
              <a:t> </a:t>
            </a:r>
            <a:r>
              <a:rPr lang="en-US" sz="2400" dirty="0"/>
              <a:t>plants have both types of imperfect flower on the same plant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b="1" u="sng" dirty="0" err="1"/>
              <a:t>Dioecious</a:t>
            </a:r>
            <a:r>
              <a:rPr lang="en-US" sz="2400" dirty="0"/>
              <a:t> plants have imperfect flowers on separate plants; that is, some plants are male, some female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84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9" y="133611"/>
            <a:ext cx="8596668" cy="1320800"/>
          </a:xfrm>
        </p:spPr>
        <p:txBody>
          <a:bodyPr/>
          <a:lstStyle/>
          <a:p>
            <a:r>
              <a:rPr lang="en-US" dirty="0" smtClean="0"/>
              <a:t>Flower anatomy</a:t>
            </a:r>
            <a:endParaRPr lang="en-US" dirty="0"/>
          </a:p>
        </p:txBody>
      </p:sp>
      <p:pic>
        <p:nvPicPr>
          <p:cNvPr id="8194" name="Picture 2" descr="http://images.tutorvista.com/cms/images/123/parts-of-a-flow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01" y="794011"/>
            <a:ext cx="9202662" cy="454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3880" y="5339568"/>
            <a:ext cx="47716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Stamen – male parts</a:t>
            </a:r>
          </a:p>
          <a:p>
            <a:r>
              <a:rPr lang="en-US" sz="2800" dirty="0" smtClean="0"/>
              <a:t>Pistil (Carpel) – female parts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1084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15" y="0"/>
            <a:ext cx="8596668" cy="1320800"/>
          </a:xfrm>
        </p:spPr>
        <p:txBody>
          <a:bodyPr/>
          <a:lstStyle/>
          <a:p>
            <a:r>
              <a:rPr lang="en-US" dirty="0" smtClean="0"/>
              <a:t>Pollination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600" y="809648"/>
            <a:ext cx="4370655" cy="4764434"/>
          </a:xfrm>
        </p:spPr>
        <p:txBody>
          <a:bodyPr>
            <a:normAutofit/>
          </a:bodyPr>
          <a:lstStyle/>
          <a:p>
            <a:r>
              <a:rPr lang="en-US" sz="2400" dirty="0"/>
              <a:t>When a pollen grain reaches the stigma, it germinates into a </a:t>
            </a:r>
            <a:r>
              <a:rPr lang="en-US" sz="2400" b="1" dirty="0"/>
              <a:t>pollen </a:t>
            </a:r>
            <a:r>
              <a:rPr lang="en-US" sz="2400" b="1" dirty="0" smtClean="0"/>
              <a:t>tube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germ cell divides by mitosis forming 2 </a:t>
            </a:r>
            <a:r>
              <a:rPr lang="en-US" sz="2400" b="1" dirty="0"/>
              <a:t>sperm </a:t>
            </a:r>
            <a:r>
              <a:rPr lang="en-US" sz="2400" b="1" dirty="0" smtClean="0"/>
              <a:t>cells</a:t>
            </a:r>
            <a:r>
              <a:rPr lang="en-US" sz="2400" dirty="0" smtClean="0"/>
              <a:t>, which migrate </a:t>
            </a:r>
            <a:r>
              <a:rPr lang="en-US" sz="2400" dirty="0"/>
              <a:t>down the pollen tube as it grows through the </a:t>
            </a:r>
            <a:r>
              <a:rPr lang="en-US" sz="2400" dirty="0" smtClean="0"/>
              <a:t>style and </a:t>
            </a:r>
            <a:r>
              <a:rPr lang="en-US" sz="2400" dirty="0"/>
              <a:t>into the ovule </a:t>
            </a:r>
            <a:r>
              <a:rPr lang="en-US" sz="2400" dirty="0" smtClean="0"/>
              <a:t>chamber</a:t>
            </a:r>
          </a:p>
          <a:p>
            <a:endParaRPr lang="en-US" sz="2400" dirty="0"/>
          </a:p>
        </p:txBody>
      </p:sp>
      <p:pic>
        <p:nvPicPr>
          <p:cNvPr id="19458" name="Picture 2" descr="http://bio1152.nicerweb.com/Locked/media/ch38/38_06DoubleFertilizati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94" y="609600"/>
            <a:ext cx="6267659" cy="49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157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63" y="88227"/>
            <a:ext cx="8596668" cy="1320800"/>
          </a:xfrm>
        </p:spPr>
        <p:txBody>
          <a:bodyPr/>
          <a:lstStyle/>
          <a:p>
            <a:r>
              <a:rPr lang="en-US" dirty="0" smtClean="0"/>
              <a:t>Seeds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41" y="995668"/>
            <a:ext cx="9230753" cy="4014743"/>
          </a:xfrm>
        </p:spPr>
        <p:txBody>
          <a:bodyPr>
            <a:normAutofit/>
          </a:bodyPr>
          <a:lstStyle/>
          <a:p>
            <a:r>
              <a:rPr lang="en-US" sz="2400" dirty="0"/>
              <a:t>After double fertilization, </a:t>
            </a:r>
            <a:r>
              <a:rPr lang="en-US" sz="2400" b="1" dirty="0"/>
              <a:t>each ovule develops into a </a:t>
            </a:r>
            <a:r>
              <a:rPr lang="en-US" sz="2400" b="1" dirty="0" smtClean="0"/>
              <a:t>seed</a:t>
            </a:r>
            <a:endParaRPr lang="en-US" sz="2400" dirty="0"/>
          </a:p>
        </p:txBody>
      </p:sp>
      <p:pic>
        <p:nvPicPr>
          <p:cNvPr id="20484" name="Picture 4" descr="http://cnx.org/resources/390d0021521fd676c1733c01d057aaaa/Figure_32_02_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04" y="1647020"/>
            <a:ext cx="69056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8356" y="5248404"/>
            <a:ext cx="6739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Cotyledons – store food</a:t>
            </a:r>
          </a:p>
          <a:p>
            <a:r>
              <a:rPr lang="en-US" sz="2400" dirty="0" smtClean="0"/>
              <a:t>Hypocotyl – will grow into part of stem</a:t>
            </a:r>
          </a:p>
          <a:p>
            <a:r>
              <a:rPr lang="en-US" sz="2400" dirty="0" smtClean="0"/>
              <a:t>Radicle – will grow into primary root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2940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53" y="208767"/>
            <a:ext cx="8596668" cy="1320800"/>
          </a:xfrm>
        </p:spPr>
        <p:txBody>
          <a:bodyPr/>
          <a:lstStyle/>
          <a:p>
            <a:r>
              <a:rPr lang="en-US" dirty="0" smtClean="0"/>
              <a:t>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16" y="1171032"/>
            <a:ext cx="4671281" cy="5542919"/>
          </a:xfrm>
        </p:spPr>
        <p:txBody>
          <a:bodyPr>
            <a:normAutofit/>
          </a:bodyPr>
          <a:lstStyle/>
          <a:p>
            <a:r>
              <a:rPr lang="en-US" sz="2400" dirty="0"/>
              <a:t>a development of the </a:t>
            </a:r>
            <a:r>
              <a:rPr lang="en-US" sz="2400" b="1" dirty="0"/>
              <a:t>ovary </a:t>
            </a:r>
            <a:r>
              <a:rPr lang="en-US" sz="2400" b="1" dirty="0" smtClean="0"/>
              <a:t>wall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dirty="0"/>
              <a:t>promote the dispersal of their content of </a:t>
            </a:r>
            <a:r>
              <a:rPr lang="en-US" sz="2400" dirty="0" smtClean="0"/>
              <a:t>seeds</a:t>
            </a:r>
          </a:p>
          <a:p>
            <a:pPr lvl="1"/>
            <a:r>
              <a:rPr lang="en-US" sz="2000" dirty="0" smtClean="0"/>
              <a:t>Wind, water, </a:t>
            </a:r>
            <a:r>
              <a:rPr lang="en-US" sz="2000" dirty="0" err="1" smtClean="0"/>
              <a:t>hitchikers</a:t>
            </a:r>
            <a:r>
              <a:rPr lang="en-US" sz="2000" dirty="0" smtClean="0"/>
              <a:t>, edible fruits, mechanical (bursting)</a:t>
            </a:r>
            <a:endParaRPr lang="en-US" sz="2000" dirty="0"/>
          </a:p>
        </p:txBody>
      </p:sp>
      <p:pic>
        <p:nvPicPr>
          <p:cNvPr id="21506" name="Picture 2" descr="http://image.slidesharecdn.com/5aangiospermreproductionandbiotechnology-141010134854-conversion-gate02/95/angiosperm-reproduction-and-biotechnology-29-638.jpg?cb=1412967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96" y="482055"/>
            <a:ext cx="7015857" cy="526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88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Evolution of Plants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Vascular systems (vessels)</a:t>
            </a:r>
          </a:p>
          <a:p>
            <a:r>
              <a:rPr lang="en-US" sz="3600" dirty="0" smtClean="0"/>
              <a:t>Pollen and seeds</a:t>
            </a:r>
          </a:p>
          <a:p>
            <a:r>
              <a:rPr lang="en-US" sz="3600" dirty="0" smtClean="0"/>
              <a:t>flowers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28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83" y="207964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Co-evolution: flowers &amp; pollinators</a:t>
            </a:r>
          </a:p>
        </p:txBody>
      </p:sp>
      <p:pic>
        <p:nvPicPr>
          <p:cNvPr id="418819" name="Picture 3" descr="30-18-PollinatorsColl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808" y="972345"/>
            <a:ext cx="7750175" cy="5199062"/>
          </a:xfrm>
          <a:prstGeom prst="rect">
            <a:avLst/>
          </a:prstGeom>
          <a:noFill/>
          <a:effectLst>
            <a:outerShdw blurRad="63500" dist="38099" dir="2700000" algn="ctr" rotWithShape="0">
              <a:srgbClr val="333333">
                <a:alpha val="74998"/>
              </a:srgbClr>
            </a:outerShdw>
          </a:effectLst>
        </p:spPr>
      </p:pic>
      <p:pic>
        <p:nvPicPr>
          <p:cNvPr id="418820" name="Picture 4"/>
          <p:cNvPicPr>
            <a:picLocks noChangeAspect="1" noChangeArrowheads="1"/>
          </p:cNvPicPr>
          <p:nvPr/>
        </p:nvPicPr>
        <p:blipFill>
          <a:blip r:embed="rId5"/>
          <a:srcRect l="1125" t="17999" r="1688" b="17999"/>
          <a:stretch>
            <a:fillRect/>
          </a:stretch>
        </p:blipFill>
        <p:spPr bwMode="auto">
          <a:xfrm>
            <a:off x="6393908" y="4273551"/>
            <a:ext cx="4987925" cy="2463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18821" name="Rectangle 5"/>
          <p:cNvSpPr>
            <a:spLocks noChangeArrowheads="1"/>
          </p:cNvSpPr>
          <p:nvPr/>
        </p:nvSpPr>
        <p:spPr bwMode="auto">
          <a:xfrm>
            <a:off x="6493942" y="3571876"/>
            <a:ext cx="5000625" cy="7016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sz="2000" b="1" dirty="0">
                <a:solidFill>
                  <a:schemeClr val="tx2"/>
                </a:solidFill>
              </a:rPr>
              <a:t>How a bee sees a flower…</a:t>
            </a:r>
            <a:r>
              <a:rPr lang="en-US" sz="2000" b="1" dirty="0">
                <a:solidFill>
                  <a:srgbClr val="000000"/>
                </a:solidFill>
              </a:rPr>
              <a:t>insects see UV light = a bulls-eye to the nectar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621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1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196" y="119579"/>
            <a:ext cx="8596668" cy="1320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Seed &amp; Plant embryo</a:t>
            </a:r>
          </a:p>
        </p:txBody>
      </p:sp>
      <p:sp>
        <p:nvSpPr>
          <p:cNvPr id="72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88949" y="855021"/>
            <a:ext cx="3795713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ea typeface="ＭＳ Ｐゴシック" panose="020B0600070205080204" pitchFamily="34" charset="-128"/>
              </a:rPr>
              <a:t>Seed offers…</a:t>
            </a:r>
          </a:p>
          <a:p>
            <a:pPr lvl="1" eaLnBrk="1" hangingPunct="1"/>
            <a:r>
              <a:rPr lang="en-US" sz="2400" u="sng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protection for embryo</a:t>
            </a:r>
          </a:p>
          <a:p>
            <a:pPr lvl="1" eaLnBrk="1" hangingPunct="1"/>
            <a:r>
              <a:rPr lang="en-US" sz="2400" u="sng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stored nutrients for growth of embryo</a:t>
            </a:r>
          </a:p>
        </p:txBody>
      </p:sp>
      <p:pic>
        <p:nvPicPr>
          <p:cNvPr id="557061" name="Picture 5"/>
          <p:cNvPicPr>
            <a:picLocks noChangeAspect="1" noChangeArrowheads="1"/>
          </p:cNvPicPr>
          <p:nvPr/>
        </p:nvPicPr>
        <p:blipFill>
          <a:blip r:embed="rId3"/>
          <a:srcRect l="54868"/>
          <a:stretch>
            <a:fillRect/>
          </a:stretch>
        </p:blipFill>
        <p:spPr bwMode="auto">
          <a:xfrm>
            <a:off x="7977279" y="1745640"/>
            <a:ext cx="2614613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333333">
                <a:alpha val="74998"/>
              </a:srgbClr>
            </a:outerShdw>
          </a:effectLst>
        </p:spPr>
      </p:pic>
      <p:sp>
        <p:nvSpPr>
          <p:cNvPr id="557062" name="Rectangle 6"/>
          <p:cNvSpPr>
            <a:spLocks noChangeArrowheads="1"/>
          </p:cNvSpPr>
          <p:nvPr/>
        </p:nvSpPr>
        <p:spPr bwMode="auto">
          <a:xfrm>
            <a:off x="8859838" y="1071047"/>
            <a:ext cx="1512594" cy="369332"/>
          </a:xfrm>
          <a:prstGeom prst="rect">
            <a:avLst/>
          </a:prstGeom>
          <a:solidFill>
            <a:srgbClr val="FFD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b="1">
                <a:solidFill>
                  <a:srgbClr val="000000"/>
                </a:solidFill>
              </a:rPr>
              <a:t>seed coat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72710" name="Line 7"/>
          <p:cNvSpPr>
            <a:spLocks noChangeShapeType="1"/>
          </p:cNvSpPr>
          <p:nvPr/>
        </p:nvSpPr>
        <p:spPr bwMode="auto">
          <a:xfrm flipH="1">
            <a:off x="9504364" y="1519238"/>
            <a:ext cx="301625" cy="615950"/>
          </a:xfrm>
          <a:prstGeom prst="line">
            <a:avLst/>
          </a:prstGeom>
          <a:noFill/>
          <a:ln w="28575">
            <a:solidFill>
              <a:srgbClr val="0505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Line 8"/>
          <p:cNvSpPr>
            <a:spLocks noChangeShapeType="1"/>
          </p:cNvSpPr>
          <p:nvPr/>
        </p:nvSpPr>
        <p:spPr bwMode="auto">
          <a:xfrm flipH="1" flipV="1">
            <a:off x="7862888" y="2181225"/>
            <a:ext cx="1204912" cy="285750"/>
          </a:xfrm>
          <a:prstGeom prst="line">
            <a:avLst/>
          </a:prstGeom>
          <a:noFill/>
          <a:ln w="28575">
            <a:solidFill>
              <a:srgbClr val="0505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tIns="0" rIns="45720" bIns="0" anchor="ctr"/>
          <a:lstStyle/>
          <a:p>
            <a:endParaRPr lang="en-US"/>
          </a:p>
        </p:txBody>
      </p:sp>
      <p:sp>
        <p:nvSpPr>
          <p:cNvPr id="72712" name="Line 9"/>
          <p:cNvSpPr>
            <a:spLocks noChangeShapeType="1"/>
          </p:cNvSpPr>
          <p:nvPr/>
        </p:nvSpPr>
        <p:spPr bwMode="auto">
          <a:xfrm flipH="1">
            <a:off x="7889876" y="4294188"/>
            <a:ext cx="1865313" cy="87312"/>
          </a:xfrm>
          <a:prstGeom prst="line">
            <a:avLst/>
          </a:prstGeom>
          <a:noFill/>
          <a:ln w="28575">
            <a:solidFill>
              <a:srgbClr val="0505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Freeform 11"/>
          <p:cNvSpPr>
            <a:spLocks/>
          </p:cNvSpPr>
          <p:nvPr/>
        </p:nvSpPr>
        <p:spPr bwMode="auto">
          <a:xfrm>
            <a:off x="7848600" y="3459164"/>
            <a:ext cx="2116138" cy="282575"/>
          </a:xfrm>
          <a:custGeom>
            <a:avLst/>
            <a:gdLst>
              <a:gd name="T0" fmla="*/ 2147483647 w 1317"/>
              <a:gd name="T1" fmla="*/ 2147483647 h 272"/>
              <a:gd name="T2" fmla="*/ 0 w 1317"/>
              <a:gd name="T3" fmla="*/ 0 h 272"/>
              <a:gd name="T4" fmla="*/ 2147483647 w 1317"/>
              <a:gd name="T5" fmla="*/ 2147483647 h 272"/>
              <a:gd name="T6" fmla="*/ 0 60000 65536"/>
              <a:gd name="T7" fmla="*/ 0 60000 65536"/>
              <a:gd name="T8" fmla="*/ 0 60000 65536"/>
              <a:gd name="T9" fmla="*/ 0 w 1317"/>
              <a:gd name="T10" fmla="*/ 0 h 272"/>
              <a:gd name="T11" fmla="*/ 1317 w 1317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7" h="272">
                <a:moveTo>
                  <a:pt x="1072" y="272"/>
                </a:moveTo>
                <a:lnTo>
                  <a:pt x="0" y="0"/>
                </a:lnTo>
                <a:lnTo>
                  <a:pt x="1317" y="11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557068" name="Rectangle 12"/>
          <p:cNvSpPr>
            <a:spLocks noChangeArrowheads="1"/>
          </p:cNvSpPr>
          <p:nvPr/>
        </p:nvSpPr>
        <p:spPr bwMode="auto">
          <a:xfrm>
            <a:off x="6210300" y="1745640"/>
            <a:ext cx="1751442" cy="664797"/>
          </a:xfrm>
          <a:prstGeom prst="rect">
            <a:avLst/>
          </a:prstGeom>
          <a:solidFill>
            <a:srgbClr val="FFD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</a:rPr>
              <a:t>endosperm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</a:rPr>
              <a:t>(3n)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557069" name="Rectangle 13"/>
          <p:cNvSpPr>
            <a:spLocks noChangeArrowheads="1"/>
          </p:cNvSpPr>
          <p:nvPr/>
        </p:nvSpPr>
        <p:spPr bwMode="auto">
          <a:xfrm>
            <a:off x="6243639" y="3233222"/>
            <a:ext cx="1716175" cy="369332"/>
          </a:xfrm>
          <a:prstGeom prst="rect">
            <a:avLst/>
          </a:prstGeom>
          <a:solidFill>
            <a:srgbClr val="FFD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b="1">
                <a:solidFill>
                  <a:srgbClr val="000000"/>
                </a:solidFill>
              </a:rPr>
              <a:t>cotyledons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557070" name="Rectangle 14"/>
          <p:cNvSpPr>
            <a:spLocks noChangeArrowheads="1"/>
          </p:cNvSpPr>
          <p:nvPr/>
        </p:nvSpPr>
        <p:spPr bwMode="auto">
          <a:xfrm>
            <a:off x="6234113" y="4146035"/>
            <a:ext cx="1854034" cy="369332"/>
          </a:xfrm>
          <a:prstGeom prst="rect">
            <a:avLst/>
          </a:prstGeom>
          <a:solidFill>
            <a:srgbClr val="FFD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b="1">
                <a:solidFill>
                  <a:srgbClr val="000000"/>
                </a:solidFill>
              </a:rPr>
              <a:t>embryo (2n)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557072" name="Rectangle 16"/>
          <p:cNvSpPr>
            <a:spLocks noChangeArrowheads="1"/>
          </p:cNvSpPr>
          <p:nvPr/>
        </p:nvSpPr>
        <p:spPr bwMode="auto">
          <a:xfrm>
            <a:off x="1331847" y="4859122"/>
            <a:ext cx="4298950" cy="83099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dist="35921" dir="2700000" algn="ctr" rotWithShape="0">
              <a:srgbClr val="333333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b="1" dirty="0">
                <a:solidFill>
                  <a:srgbClr val="000000"/>
                </a:solidFill>
              </a:rPr>
              <a:t>cotyledons = “seed” leaves,</a:t>
            </a:r>
          </a:p>
          <a:p>
            <a:pPr algn="l"/>
            <a:r>
              <a:rPr lang="en-US" b="1" dirty="0">
                <a:solidFill>
                  <a:srgbClr val="000000"/>
                </a:solidFill>
              </a:rPr>
              <a:t>first leaves of new plant</a:t>
            </a:r>
          </a:p>
        </p:txBody>
      </p:sp>
    </p:spTree>
    <p:extLst>
      <p:ext uri="{BB962C8B-B14F-4D97-AF65-F5344CB8AC3E}">
        <p14:creationId xmlns:p14="http://schemas.microsoft.com/office/powerpoint/2010/main" val="28284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7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7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7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7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2" grpId="0" animBg="1" autoUpdateAnimBg="0"/>
      <p:bldP spid="557068" grpId="0" animBg="1" autoUpdateAnimBg="0"/>
      <p:bldP spid="557069" grpId="0" animBg="1" autoUpdateAnimBg="0"/>
      <p:bldP spid="55707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6"/>
          <a:stretch>
            <a:fillRect/>
          </a:stretch>
        </p:blipFill>
        <p:spPr bwMode="auto">
          <a:xfrm>
            <a:off x="6350696" y="3846829"/>
            <a:ext cx="4703861" cy="263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223482" y="279400"/>
            <a:ext cx="8596668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ea typeface="ＭＳ Ｐゴシック" panose="020B0600070205080204" pitchFamily="34" charset="-128"/>
              </a:rPr>
              <a:t>Monocots &amp; dicots</a:t>
            </a:r>
          </a:p>
        </p:txBody>
      </p:sp>
      <p:sp>
        <p:nvSpPr>
          <p:cNvPr id="7373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744" y="1108553"/>
            <a:ext cx="7923212" cy="441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ea typeface="ＭＳ Ｐゴシック" panose="020B0600070205080204" pitchFamily="34" charset="-128"/>
              </a:rPr>
              <a:t>Angiosperm are divide into 2 classes</a:t>
            </a:r>
          </a:p>
          <a:p>
            <a:pPr lvl="1" eaLnBrk="1" hangingPunct="1"/>
            <a:r>
              <a:rPr lang="en-US" sz="2800" u="sng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dicots</a:t>
            </a:r>
            <a:r>
              <a:rPr lang="en-US" sz="2800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 (</a:t>
            </a:r>
            <a:r>
              <a:rPr lang="en-US" sz="2800" dirty="0" err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eudicot</a:t>
            </a:r>
            <a:r>
              <a:rPr lang="en-US" sz="2800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)</a:t>
            </a:r>
            <a:endParaRPr lang="en-US" sz="2800" dirty="0" smtClean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sz="2400" u="sng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2 cotyledons (seed leaves)</a:t>
            </a:r>
          </a:p>
          <a:p>
            <a:pPr lvl="2" eaLnBrk="1" hangingPunct="1"/>
            <a:r>
              <a:rPr lang="en-US" sz="2400" dirty="0" smtClean="0">
                <a:ea typeface="ＭＳ Ｐゴシック" panose="020B0600070205080204" pitchFamily="34" charset="-128"/>
              </a:rPr>
              <a:t>leaves with network of veins</a:t>
            </a:r>
          </a:p>
          <a:p>
            <a:pPr lvl="2" eaLnBrk="1" hangingPunct="1"/>
            <a:r>
              <a:rPr lang="en-US" sz="2400" dirty="0" smtClean="0">
                <a:ea typeface="ＭＳ Ｐゴシック" panose="020B0600070205080204" pitchFamily="34" charset="-128"/>
              </a:rPr>
              <a:t>woody plants, trees, shrubs, beans</a:t>
            </a:r>
          </a:p>
          <a:p>
            <a:pPr lvl="1" eaLnBrk="1" hangingPunct="1"/>
            <a:r>
              <a:rPr lang="en-US" sz="2800" u="sng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monocots</a:t>
            </a:r>
            <a:endParaRPr lang="en-US" sz="2800" dirty="0" smtClean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sz="2400" u="sng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1 cotyledon</a:t>
            </a:r>
          </a:p>
          <a:p>
            <a:pPr lvl="2" eaLnBrk="1" hangingPunct="1"/>
            <a:r>
              <a:rPr lang="en-US" sz="2400" dirty="0" smtClean="0">
                <a:ea typeface="ＭＳ Ｐゴシック" panose="020B0600070205080204" pitchFamily="34" charset="-128"/>
              </a:rPr>
              <a:t>leaves with parallel veins</a:t>
            </a:r>
          </a:p>
          <a:p>
            <a:pPr lvl="2" eaLnBrk="1" hangingPunct="1"/>
            <a:r>
              <a:rPr lang="en-US" sz="2400" dirty="0" smtClean="0">
                <a:ea typeface="ＭＳ Ｐゴシック" panose="020B0600070205080204" pitchFamily="34" charset="-128"/>
              </a:rPr>
              <a:t>grasses, palms, lilies</a:t>
            </a:r>
          </a:p>
        </p:txBody>
      </p:sp>
      <p:pic>
        <p:nvPicPr>
          <p:cNvPr id="5580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77" y="656115"/>
            <a:ext cx="1733550" cy="2662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33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Freeform 7"/>
          <p:cNvSpPr>
            <a:spLocks/>
          </p:cNvSpPr>
          <p:nvPr/>
        </p:nvSpPr>
        <p:spPr bwMode="auto">
          <a:xfrm>
            <a:off x="9347201" y="6523038"/>
            <a:ext cx="669925" cy="347662"/>
          </a:xfrm>
          <a:custGeom>
            <a:avLst/>
            <a:gdLst>
              <a:gd name="T0" fmla="*/ 0 w 422"/>
              <a:gd name="T1" fmla="*/ 2147483647 h 219"/>
              <a:gd name="T2" fmla="*/ 2147483647 w 422"/>
              <a:gd name="T3" fmla="*/ 2147483647 h 219"/>
              <a:gd name="T4" fmla="*/ 2147483647 w 422"/>
              <a:gd name="T5" fmla="*/ 2147483647 h 219"/>
              <a:gd name="T6" fmla="*/ 2147483647 w 422"/>
              <a:gd name="T7" fmla="*/ 2147483647 h 219"/>
              <a:gd name="T8" fmla="*/ 2147483647 w 422"/>
              <a:gd name="T9" fmla="*/ 2147483647 h 219"/>
              <a:gd name="T10" fmla="*/ 2147483647 w 422"/>
              <a:gd name="T11" fmla="*/ 2147483647 h 219"/>
              <a:gd name="T12" fmla="*/ 2147483647 w 422"/>
              <a:gd name="T13" fmla="*/ 2147483647 h 219"/>
              <a:gd name="T14" fmla="*/ 0 w 422"/>
              <a:gd name="T15" fmla="*/ 2147483647 h 2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2"/>
              <a:gd name="T25" fmla="*/ 0 h 219"/>
              <a:gd name="T26" fmla="*/ 422 w 422"/>
              <a:gd name="T27" fmla="*/ 219 h 2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2" h="219">
                <a:moveTo>
                  <a:pt x="0" y="152"/>
                </a:moveTo>
                <a:lnTo>
                  <a:pt x="100" y="41"/>
                </a:lnTo>
                <a:cubicBezTo>
                  <a:pt x="268" y="0"/>
                  <a:pt x="205" y="2"/>
                  <a:pt x="283" y="2"/>
                </a:cubicBezTo>
                <a:cubicBezTo>
                  <a:pt x="407" y="46"/>
                  <a:pt x="406" y="2"/>
                  <a:pt x="406" y="52"/>
                </a:cubicBezTo>
                <a:lnTo>
                  <a:pt x="422" y="152"/>
                </a:lnTo>
                <a:cubicBezTo>
                  <a:pt x="257" y="197"/>
                  <a:pt x="311" y="219"/>
                  <a:pt x="250" y="191"/>
                </a:cubicBezTo>
                <a:lnTo>
                  <a:pt x="28" y="185"/>
                </a:lnTo>
                <a:lnTo>
                  <a:pt x="0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5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85800"/>
            <a:ext cx="654685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Plant Diversity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4500" r="75375" b="67500"/>
          <a:stretch>
            <a:fillRect/>
          </a:stretch>
        </p:blipFill>
        <p:spPr bwMode="auto">
          <a:xfrm>
            <a:off x="2085975" y="1241426"/>
            <a:ext cx="839788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4500" r="59625" b="67500"/>
          <a:stretch>
            <a:fillRect/>
          </a:stretch>
        </p:blipFill>
        <p:spPr bwMode="auto">
          <a:xfrm>
            <a:off x="3910014" y="1241426"/>
            <a:ext cx="839787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5" t="4500" r="34875" b="67500"/>
          <a:stretch>
            <a:fillRect/>
          </a:stretch>
        </p:blipFill>
        <p:spPr bwMode="auto">
          <a:xfrm>
            <a:off x="5605463" y="1241426"/>
            <a:ext cx="16129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0" t="4500" r="13499" b="67500"/>
          <a:stretch>
            <a:fillRect/>
          </a:stretch>
        </p:blipFill>
        <p:spPr bwMode="auto">
          <a:xfrm>
            <a:off x="7851776" y="1231901"/>
            <a:ext cx="133032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oup 5"/>
          <p:cNvGrpSpPr>
            <a:grpSpLocks/>
          </p:cNvGrpSpPr>
          <p:nvPr/>
        </p:nvGrpSpPr>
        <p:grpSpPr bwMode="auto">
          <a:xfrm>
            <a:off x="2520950" y="2513014"/>
            <a:ext cx="6045200" cy="4344987"/>
            <a:chOff x="1183" y="2300"/>
            <a:chExt cx="3808" cy="2020"/>
          </a:xfrm>
        </p:grpSpPr>
        <p:sp>
          <p:nvSpPr>
            <p:cNvPr id="19487" name="Freeform 6"/>
            <p:cNvSpPr>
              <a:spLocks/>
            </p:cNvSpPr>
            <p:nvPr/>
          </p:nvSpPr>
          <p:spPr bwMode="auto">
            <a:xfrm>
              <a:off x="1183" y="2300"/>
              <a:ext cx="2337" cy="1605"/>
            </a:xfrm>
            <a:custGeom>
              <a:avLst/>
              <a:gdLst>
                <a:gd name="T0" fmla="*/ 0 w 1439"/>
                <a:gd name="T1" fmla="*/ 0 h 1605"/>
                <a:gd name="T2" fmla="*/ 0 w 1439"/>
                <a:gd name="T3" fmla="*/ 1605 h 1605"/>
                <a:gd name="T4" fmla="*/ 10009 w 1439"/>
                <a:gd name="T5" fmla="*/ 1605 h 1605"/>
                <a:gd name="T6" fmla="*/ 10009 w 1439"/>
                <a:gd name="T7" fmla="*/ 1128 h 16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9"/>
                <a:gd name="T13" fmla="*/ 0 h 1605"/>
                <a:gd name="T14" fmla="*/ 1439 w 1439"/>
                <a:gd name="T15" fmla="*/ 1605 h 16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9" h="1605">
                  <a:moveTo>
                    <a:pt x="0" y="0"/>
                  </a:moveTo>
                  <a:lnTo>
                    <a:pt x="0" y="1605"/>
                  </a:lnTo>
                  <a:lnTo>
                    <a:pt x="1439" y="1605"/>
                  </a:lnTo>
                  <a:lnTo>
                    <a:pt x="1439" y="1128"/>
                  </a:lnTo>
                </a:path>
              </a:pathLst>
            </a:custGeom>
            <a:noFill/>
            <a:ln w="2286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19488" name="Freeform 7"/>
            <p:cNvSpPr>
              <a:spLocks/>
            </p:cNvSpPr>
            <p:nvPr/>
          </p:nvSpPr>
          <p:spPr bwMode="auto">
            <a:xfrm>
              <a:off x="2365" y="2300"/>
              <a:ext cx="1940" cy="1133"/>
            </a:xfrm>
            <a:custGeom>
              <a:avLst/>
              <a:gdLst>
                <a:gd name="T0" fmla="*/ 0 w 1194"/>
                <a:gd name="T1" fmla="*/ 0 h 1133"/>
                <a:gd name="T2" fmla="*/ 0 w 1194"/>
                <a:gd name="T3" fmla="*/ 1133 h 1133"/>
                <a:gd name="T4" fmla="*/ 8321 w 1194"/>
                <a:gd name="T5" fmla="*/ 1133 h 1133"/>
                <a:gd name="T6" fmla="*/ 8321 w 1194"/>
                <a:gd name="T7" fmla="*/ 700 h 11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4"/>
                <a:gd name="T13" fmla="*/ 0 h 1133"/>
                <a:gd name="T14" fmla="*/ 1194 w 1194"/>
                <a:gd name="T15" fmla="*/ 1133 h 11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4" h="1133">
                  <a:moveTo>
                    <a:pt x="0" y="0"/>
                  </a:moveTo>
                  <a:lnTo>
                    <a:pt x="0" y="1133"/>
                  </a:lnTo>
                  <a:lnTo>
                    <a:pt x="1194" y="1133"/>
                  </a:lnTo>
                  <a:lnTo>
                    <a:pt x="1194" y="700"/>
                  </a:lnTo>
                </a:path>
              </a:pathLst>
            </a:custGeom>
            <a:noFill/>
            <a:ln w="2286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19489" name="Freeform 8"/>
            <p:cNvSpPr>
              <a:spLocks/>
            </p:cNvSpPr>
            <p:nvPr/>
          </p:nvSpPr>
          <p:spPr bwMode="auto">
            <a:xfrm>
              <a:off x="3637" y="2300"/>
              <a:ext cx="1354" cy="694"/>
            </a:xfrm>
            <a:custGeom>
              <a:avLst/>
              <a:gdLst>
                <a:gd name="T0" fmla="*/ 0 w 1039"/>
                <a:gd name="T1" fmla="*/ 0 h 694"/>
                <a:gd name="T2" fmla="*/ 0 w 1039"/>
                <a:gd name="T3" fmla="*/ 694 h 694"/>
                <a:gd name="T4" fmla="*/ 2997 w 1039"/>
                <a:gd name="T5" fmla="*/ 694 h 694"/>
                <a:gd name="T6" fmla="*/ 2997 w 1039"/>
                <a:gd name="T7" fmla="*/ 0 h 6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9"/>
                <a:gd name="T13" fmla="*/ 0 h 694"/>
                <a:gd name="T14" fmla="*/ 1039 w 1039"/>
                <a:gd name="T15" fmla="*/ 694 h 6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9" h="694">
                  <a:moveTo>
                    <a:pt x="0" y="0"/>
                  </a:moveTo>
                  <a:lnTo>
                    <a:pt x="0" y="694"/>
                  </a:lnTo>
                  <a:lnTo>
                    <a:pt x="1039" y="694"/>
                  </a:lnTo>
                  <a:lnTo>
                    <a:pt x="1039" y="0"/>
                  </a:lnTo>
                </a:path>
              </a:pathLst>
            </a:custGeom>
            <a:noFill/>
            <a:ln w="2286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19490" name="Line 9"/>
            <p:cNvSpPr>
              <a:spLocks noChangeShapeType="1"/>
            </p:cNvSpPr>
            <p:nvPr/>
          </p:nvSpPr>
          <p:spPr bwMode="auto">
            <a:xfrm>
              <a:off x="2302" y="3889"/>
              <a:ext cx="0" cy="431"/>
            </a:xfrm>
            <a:prstGeom prst="line">
              <a:avLst/>
            </a:prstGeom>
            <a:noFill/>
            <a:ln w="2286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5018" name="Rectangle 10"/>
          <p:cNvSpPr>
            <a:spLocks noChangeArrowheads="1"/>
          </p:cNvSpPr>
          <p:nvPr/>
        </p:nvSpPr>
        <p:spPr bwMode="auto">
          <a:xfrm>
            <a:off x="1685925" y="2687639"/>
            <a:ext cx="1606550" cy="915987"/>
          </a:xfrm>
          <a:prstGeom prst="rect">
            <a:avLst/>
          </a:prstGeom>
          <a:solidFill>
            <a:srgbClr val="FFD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b="1" u="sng">
                <a:solidFill>
                  <a:srgbClr val="CC0000"/>
                </a:solidFill>
              </a:rPr>
              <a:t>Bryophytes</a:t>
            </a:r>
            <a:r>
              <a:rPr lang="en-US" sz="1800" b="1">
                <a:solidFill>
                  <a:srgbClr val="000000"/>
                </a:solidFill>
              </a:rPr>
              <a:t/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non-vascular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land plants</a:t>
            </a:r>
          </a:p>
        </p:txBody>
      </p:sp>
      <p:sp>
        <p:nvSpPr>
          <p:cNvPr id="555019" name="Rectangle 11"/>
          <p:cNvSpPr>
            <a:spLocks noChangeArrowheads="1"/>
          </p:cNvSpPr>
          <p:nvPr/>
        </p:nvSpPr>
        <p:spPr bwMode="auto">
          <a:xfrm>
            <a:off x="3629025" y="2687639"/>
            <a:ext cx="1849438" cy="915987"/>
          </a:xfrm>
          <a:prstGeom prst="rect">
            <a:avLst/>
          </a:prstGeom>
          <a:solidFill>
            <a:srgbClr val="FFD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b="1" u="sng">
                <a:solidFill>
                  <a:srgbClr val="CC0000"/>
                </a:solidFill>
              </a:rPr>
              <a:t>Pteridophytes</a:t>
            </a:r>
            <a:r>
              <a:rPr lang="en-US" sz="1800" b="1">
                <a:solidFill>
                  <a:srgbClr val="000000"/>
                </a:solidFill>
              </a:rPr>
              <a:t/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seedless 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vascular plants</a:t>
            </a:r>
          </a:p>
        </p:txBody>
      </p:sp>
      <p:sp>
        <p:nvSpPr>
          <p:cNvPr id="555020" name="Rectangle 12"/>
          <p:cNvSpPr>
            <a:spLocks noChangeArrowheads="1"/>
          </p:cNvSpPr>
          <p:nvPr/>
        </p:nvSpPr>
        <p:spPr bwMode="auto">
          <a:xfrm>
            <a:off x="5662613" y="2687639"/>
            <a:ext cx="1784350" cy="915987"/>
          </a:xfrm>
          <a:prstGeom prst="rect">
            <a:avLst/>
          </a:prstGeom>
          <a:solidFill>
            <a:srgbClr val="FFD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b="1" u="sng">
                <a:solidFill>
                  <a:srgbClr val="CC0000"/>
                </a:solidFill>
              </a:rPr>
              <a:t>Gymnosperm</a:t>
            </a:r>
            <a:r>
              <a:rPr lang="en-US" sz="1800" b="1">
                <a:solidFill>
                  <a:srgbClr val="000000"/>
                </a:solidFill>
              </a:rPr>
              <a:t/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pollen  &amp; 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“naked” seeds</a:t>
            </a:r>
          </a:p>
        </p:txBody>
      </p:sp>
      <p:sp>
        <p:nvSpPr>
          <p:cNvPr id="555021" name="Rectangle 13"/>
          <p:cNvSpPr>
            <a:spLocks noChangeArrowheads="1"/>
          </p:cNvSpPr>
          <p:nvPr/>
        </p:nvSpPr>
        <p:spPr bwMode="auto">
          <a:xfrm>
            <a:off x="7708900" y="2687638"/>
            <a:ext cx="1720850" cy="641350"/>
          </a:xfrm>
          <a:prstGeom prst="rect">
            <a:avLst/>
          </a:prstGeom>
          <a:solidFill>
            <a:srgbClr val="FFD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b="1" u="sng">
                <a:solidFill>
                  <a:srgbClr val="CC0000"/>
                </a:solidFill>
              </a:rPr>
              <a:t>Angiosperm</a:t>
            </a:r>
            <a:r>
              <a:rPr lang="en-US" sz="1800" b="1">
                <a:solidFill>
                  <a:srgbClr val="000000"/>
                </a:solidFill>
              </a:rPr>
              <a:t/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flowers &amp; fruit</a:t>
            </a:r>
          </a:p>
        </p:txBody>
      </p:sp>
      <p:sp>
        <p:nvSpPr>
          <p:cNvPr id="555025" name="Rectangle 17"/>
          <p:cNvSpPr>
            <a:spLocks noChangeArrowheads="1"/>
          </p:cNvSpPr>
          <p:nvPr/>
        </p:nvSpPr>
        <p:spPr bwMode="auto">
          <a:xfrm>
            <a:off x="6578600" y="4270375"/>
            <a:ext cx="1797050" cy="27463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</a:rPr>
              <a:t>pollen &amp; seeds</a:t>
            </a:r>
          </a:p>
        </p:txBody>
      </p:sp>
      <p:sp>
        <p:nvSpPr>
          <p:cNvPr id="555026" name="Rectangle 18"/>
          <p:cNvSpPr>
            <a:spLocks noChangeArrowheads="1"/>
          </p:cNvSpPr>
          <p:nvPr/>
        </p:nvSpPr>
        <p:spPr bwMode="auto">
          <a:xfrm>
            <a:off x="5313364" y="5253039"/>
            <a:ext cx="4116387" cy="27463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sz="1800" b="1">
                <a:solidFill>
                  <a:srgbClr val="000000"/>
                </a:solidFill>
              </a:rPr>
              <a:t>vascular system = water conduction</a:t>
            </a:r>
          </a:p>
        </p:txBody>
      </p:sp>
      <p:sp>
        <p:nvSpPr>
          <p:cNvPr id="555029" name="Rectangle 21"/>
          <p:cNvSpPr>
            <a:spLocks noChangeArrowheads="1"/>
          </p:cNvSpPr>
          <p:nvPr/>
        </p:nvSpPr>
        <p:spPr bwMode="auto">
          <a:xfrm>
            <a:off x="1971675" y="3979864"/>
            <a:ext cx="1035050" cy="2746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b="1">
                <a:solidFill>
                  <a:srgbClr val="0F116A"/>
                </a:solidFill>
              </a:rPr>
              <a:t>mosses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555030" name="Rectangle 22"/>
          <p:cNvSpPr>
            <a:spLocks noChangeArrowheads="1"/>
          </p:cNvSpPr>
          <p:nvPr/>
        </p:nvSpPr>
        <p:spPr bwMode="auto">
          <a:xfrm>
            <a:off x="3997325" y="3979864"/>
            <a:ext cx="742950" cy="2746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b="1">
                <a:solidFill>
                  <a:srgbClr val="0F116A"/>
                </a:solidFill>
              </a:rPr>
              <a:t>ferns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555031" name="Rectangle 23"/>
          <p:cNvSpPr>
            <a:spLocks noChangeArrowheads="1"/>
          </p:cNvSpPr>
          <p:nvPr/>
        </p:nvSpPr>
        <p:spPr bwMode="auto">
          <a:xfrm>
            <a:off x="5895975" y="3627439"/>
            <a:ext cx="1073150" cy="2746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b="1">
                <a:solidFill>
                  <a:srgbClr val="0F116A"/>
                </a:solidFill>
              </a:rPr>
              <a:t>conifers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555032" name="Rectangle 24"/>
          <p:cNvSpPr>
            <a:spLocks noChangeArrowheads="1"/>
          </p:cNvSpPr>
          <p:nvPr/>
        </p:nvSpPr>
        <p:spPr bwMode="auto">
          <a:xfrm>
            <a:off x="7597775" y="3360739"/>
            <a:ext cx="1936750" cy="2746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b="1">
                <a:solidFill>
                  <a:srgbClr val="0F116A"/>
                </a:solidFill>
              </a:rPr>
              <a:t>flowering plants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555033" name="Rectangle 25"/>
          <p:cNvSpPr>
            <a:spLocks noChangeArrowheads="1"/>
          </p:cNvSpPr>
          <p:nvPr/>
        </p:nvSpPr>
        <p:spPr bwMode="auto">
          <a:xfrm>
            <a:off x="3109913" y="6194425"/>
            <a:ext cx="2330450" cy="27463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</a:rPr>
              <a:t>colonization of land</a:t>
            </a:r>
          </a:p>
        </p:txBody>
      </p:sp>
      <p:sp>
        <p:nvSpPr>
          <p:cNvPr id="555034" name="Rectangle 26"/>
          <p:cNvSpPr>
            <a:spLocks noChangeArrowheads="1"/>
          </p:cNvSpPr>
          <p:nvPr/>
        </p:nvSpPr>
        <p:spPr bwMode="auto">
          <a:xfrm>
            <a:off x="5326063" y="5564189"/>
            <a:ext cx="1809750" cy="274637"/>
          </a:xfrm>
          <a:prstGeom prst="rect">
            <a:avLst/>
          </a:prstGeom>
          <a:solidFill>
            <a:srgbClr val="FFD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b="1">
                <a:solidFill>
                  <a:srgbClr val="CC0000"/>
                </a:solidFill>
              </a:rPr>
              <a:t>Tracheophytes</a:t>
            </a:r>
          </a:p>
        </p:txBody>
      </p:sp>
      <p:sp>
        <p:nvSpPr>
          <p:cNvPr id="555035" name="Rectangle 27"/>
          <p:cNvSpPr>
            <a:spLocks noChangeArrowheads="1"/>
          </p:cNvSpPr>
          <p:nvPr/>
        </p:nvSpPr>
        <p:spPr bwMode="auto">
          <a:xfrm>
            <a:off x="7189789" y="6419850"/>
            <a:ext cx="2681287" cy="274638"/>
          </a:xfrm>
          <a:prstGeom prst="rect">
            <a:avLst/>
          </a:prstGeom>
          <a:solidFill>
            <a:srgbClr val="FFD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sz="1800" b="1">
                <a:solidFill>
                  <a:srgbClr val="CC0000"/>
                </a:solidFill>
              </a:rPr>
              <a:t>xylem cells = tracheids</a:t>
            </a:r>
          </a:p>
        </p:txBody>
      </p:sp>
      <p:pic>
        <p:nvPicPr>
          <p:cNvPr id="555037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1500" r="55125"/>
          <a:stretch>
            <a:fillRect/>
          </a:stretch>
        </p:blipFill>
        <p:spPr bwMode="auto">
          <a:xfrm>
            <a:off x="9805989" y="2959101"/>
            <a:ext cx="585787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5038" name="Rectangle 30"/>
          <p:cNvSpPr>
            <a:spLocks noChangeArrowheads="1"/>
          </p:cNvSpPr>
          <p:nvPr/>
        </p:nvSpPr>
        <p:spPr bwMode="auto">
          <a:xfrm>
            <a:off x="3268663" y="6545264"/>
            <a:ext cx="2012950" cy="274637"/>
          </a:xfrm>
          <a:prstGeom prst="rect">
            <a:avLst/>
          </a:prstGeom>
          <a:solidFill>
            <a:srgbClr val="FFD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b="1">
                <a:solidFill>
                  <a:srgbClr val="CC0000"/>
                </a:solidFill>
              </a:rPr>
              <a:t>Ancestral Protist</a:t>
            </a:r>
          </a:p>
        </p:txBody>
      </p:sp>
      <p:sp>
        <p:nvSpPr>
          <p:cNvPr id="555039" name="Rectangle 31"/>
          <p:cNvSpPr>
            <a:spLocks noChangeArrowheads="1"/>
          </p:cNvSpPr>
          <p:nvPr/>
        </p:nvSpPr>
        <p:spPr bwMode="auto">
          <a:xfrm>
            <a:off x="8083550" y="3660775"/>
            <a:ext cx="984250" cy="27463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</a:rPr>
              <a:t>flowers</a:t>
            </a:r>
          </a:p>
        </p:txBody>
      </p:sp>
      <p:grpSp>
        <p:nvGrpSpPr>
          <p:cNvPr id="19480" name="Group 31"/>
          <p:cNvGrpSpPr>
            <a:grpSpLocks/>
          </p:cNvGrpSpPr>
          <p:nvPr/>
        </p:nvGrpSpPr>
        <p:grpSpPr bwMode="auto">
          <a:xfrm>
            <a:off x="7677150" y="742951"/>
            <a:ext cx="1804988" cy="676275"/>
            <a:chOff x="6517867" y="675499"/>
            <a:chExt cx="2149475" cy="676292"/>
          </a:xfrm>
        </p:grpSpPr>
        <p:cxnSp>
          <p:nvCxnSpPr>
            <p:cNvPr id="19485" name="Straight Connector 28"/>
            <p:cNvCxnSpPr>
              <a:cxnSpLocks noChangeShapeType="1"/>
            </p:cNvCxnSpPr>
            <p:nvPr/>
          </p:nvCxnSpPr>
          <p:spPr bwMode="auto">
            <a:xfrm rot="5400000" flipH="1" flipV="1">
              <a:off x="7396710" y="1155103"/>
              <a:ext cx="391789" cy="1588"/>
            </a:xfrm>
            <a:prstGeom prst="line">
              <a:avLst/>
            </a:prstGeom>
            <a:noFill/>
            <a:ln w="2286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6" name="Freeform 8"/>
            <p:cNvSpPr>
              <a:spLocks/>
            </p:cNvSpPr>
            <p:nvPr/>
          </p:nvSpPr>
          <p:spPr bwMode="auto">
            <a:xfrm>
              <a:off x="6517867" y="675499"/>
              <a:ext cx="2149475" cy="361893"/>
            </a:xfrm>
            <a:custGeom>
              <a:avLst/>
              <a:gdLst>
                <a:gd name="T0" fmla="*/ 0 w 1039"/>
                <a:gd name="T1" fmla="*/ 0 h 694"/>
                <a:gd name="T2" fmla="*/ 0 w 1039"/>
                <a:gd name="T3" fmla="*/ 2147483647 h 694"/>
                <a:gd name="T4" fmla="*/ 2147483647 w 1039"/>
                <a:gd name="T5" fmla="*/ 2147483647 h 694"/>
                <a:gd name="T6" fmla="*/ 2147483647 w 1039"/>
                <a:gd name="T7" fmla="*/ 0 h 6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9"/>
                <a:gd name="T13" fmla="*/ 0 h 694"/>
                <a:gd name="T14" fmla="*/ 1039 w 1039"/>
                <a:gd name="T15" fmla="*/ 694 h 6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9" h="694">
                  <a:moveTo>
                    <a:pt x="0" y="0"/>
                  </a:moveTo>
                  <a:lnTo>
                    <a:pt x="0" y="694"/>
                  </a:lnTo>
                  <a:lnTo>
                    <a:pt x="1039" y="694"/>
                  </a:lnTo>
                  <a:lnTo>
                    <a:pt x="1039" y="0"/>
                  </a:lnTo>
                </a:path>
              </a:pathLst>
            </a:custGeom>
            <a:noFill/>
            <a:ln w="2286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</p:grp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6867526" y="185738"/>
            <a:ext cx="1376363" cy="646112"/>
          </a:xfrm>
          <a:prstGeom prst="rect">
            <a:avLst/>
          </a:prstGeom>
          <a:solidFill>
            <a:srgbClr val="FFD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b="1" u="sng">
                <a:solidFill>
                  <a:srgbClr val="CC0000"/>
                </a:solidFill>
              </a:rPr>
              <a:t>monocot</a:t>
            </a:r>
            <a:r>
              <a:rPr lang="en-US" sz="1800" b="1">
                <a:solidFill>
                  <a:srgbClr val="000000"/>
                </a:solidFill>
              </a:rPr>
              <a:t/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1 seed leaf</a:t>
            </a: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8428039" y="185738"/>
            <a:ext cx="1673225" cy="646112"/>
          </a:xfrm>
          <a:prstGeom prst="rect">
            <a:avLst/>
          </a:prstGeom>
          <a:solidFill>
            <a:srgbClr val="FFD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b="1" u="sng">
                <a:solidFill>
                  <a:srgbClr val="CC0000"/>
                </a:solidFill>
              </a:rPr>
              <a:t>dicot</a:t>
            </a:r>
            <a:r>
              <a:rPr lang="en-US" sz="1800" b="1">
                <a:solidFill>
                  <a:srgbClr val="000000"/>
                </a:solidFill>
              </a:rPr>
              <a:t/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2 seed leaves</a:t>
            </a:r>
          </a:p>
        </p:txBody>
      </p:sp>
      <p:pic>
        <p:nvPicPr>
          <p:cNvPr id="19483" name="Picture 35" descr="mono-dicot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0" t="25600" r="10800"/>
          <a:stretch>
            <a:fillRect/>
          </a:stretch>
        </p:blipFill>
        <p:spPr bwMode="auto">
          <a:xfrm>
            <a:off x="10099676" y="53976"/>
            <a:ext cx="56832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36" descr="mono-dicot.gif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12801" r="57600"/>
          <a:stretch>
            <a:fillRect/>
          </a:stretch>
        </p:blipFill>
        <p:spPr bwMode="auto">
          <a:xfrm>
            <a:off x="6319839" y="53976"/>
            <a:ext cx="56832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45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5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5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5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5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5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5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5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55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55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5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55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55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55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5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55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55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8" grpId="0" animBg="1" autoUpdateAnimBg="0"/>
      <p:bldP spid="555019" grpId="0" animBg="1" autoUpdateAnimBg="0"/>
      <p:bldP spid="555020" grpId="0" animBg="1" autoUpdateAnimBg="0"/>
      <p:bldP spid="555021" grpId="0" animBg="1" autoUpdateAnimBg="0"/>
      <p:bldP spid="555025" grpId="0" animBg="1" autoUpdateAnimBg="0"/>
      <p:bldP spid="555026" grpId="0" animBg="1" autoUpdateAnimBg="0"/>
      <p:bldP spid="555029" grpId="0" animBg="1" autoUpdateAnimBg="0"/>
      <p:bldP spid="555030" grpId="0" animBg="1" autoUpdateAnimBg="0"/>
      <p:bldP spid="555031" grpId="0" animBg="1" autoUpdateAnimBg="0"/>
      <p:bldP spid="555032" grpId="0" animBg="1" autoUpdateAnimBg="0"/>
      <p:bldP spid="555033" grpId="0" animBg="1" autoUpdateAnimBg="0"/>
      <p:bldP spid="555034" grpId="0" animBg="1" autoUpdateAnimBg="0"/>
      <p:bldP spid="555035" grpId="0" animBg="1" autoUpdateAnimBg="0"/>
      <p:bldP spid="555038" grpId="0" animBg="1" autoUpdateAnimBg="0"/>
      <p:bldP spid="555039" grpId="0" animBg="1" autoUpdateAnimBg="0"/>
      <p:bldP spid="33" grpId="0" animBg="1" autoUpdateAnimBg="0"/>
      <p:bldP spid="3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ChangeArrowheads="1"/>
          </p:cNvSpPr>
          <p:nvPr/>
        </p:nvSpPr>
        <p:spPr bwMode="auto">
          <a:xfrm>
            <a:off x="2024063" y="1296989"/>
            <a:ext cx="215900" cy="2390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pic>
        <p:nvPicPr>
          <p:cNvPr id="17411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r="4114" b="11383"/>
          <a:stretch>
            <a:fillRect/>
          </a:stretch>
        </p:blipFill>
        <p:spPr bwMode="auto">
          <a:xfrm>
            <a:off x="6356350" y="3765550"/>
            <a:ext cx="4306888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8" y="200025"/>
            <a:ext cx="2176462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4696" y="200025"/>
            <a:ext cx="654685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Evolution of Land Plants</a:t>
            </a:r>
          </a:p>
        </p:txBody>
      </p:sp>
      <p:pic>
        <p:nvPicPr>
          <p:cNvPr id="6" name="Picture 5" descr="04sec-stomatecoupe.gif"/>
          <p:cNvPicPr>
            <a:picLocks noChangeAspect="1"/>
          </p:cNvPicPr>
          <p:nvPr/>
        </p:nvPicPr>
        <p:blipFill>
          <a:blip r:embed="rId6"/>
          <a:srcRect l="21000" r="15000" b="13263"/>
          <a:stretch>
            <a:fillRect/>
          </a:stretch>
        </p:blipFill>
        <p:spPr>
          <a:xfrm>
            <a:off x="9174956" y="3174206"/>
            <a:ext cx="2570163" cy="2757487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63500" dist="63500" dir="2700000">
              <a:srgbClr val="000000">
                <a:alpha val="75000"/>
              </a:srgbClr>
            </a:outerShdw>
          </a:effectLst>
        </p:spPr>
      </p:pic>
      <p:sp>
        <p:nvSpPr>
          <p:cNvPr id="7" name="Rounded Rectangle 21"/>
          <p:cNvSpPr>
            <a:spLocks noChangeArrowheads="1"/>
          </p:cNvSpPr>
          <p:nvPr/>
        </p:nvSpPr>
        <p:spPr bwMode="auto">
          <a:xfrm>
            <a:off x="7550150" y="4552950"/>
            <a:ext cx="1716088" cy="4318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37888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52778" y="1084046"/>
            <a:ext cx="9707259" cy="556101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dirty="0">
                <a:ea typeface="ＭＳ Ｐゴシック" panose="020B0600070205080204" pitchFamily="34" charset="-128"/>
              </a:rPr>
              <a:t>500 </a:t>
            </a:r>
            <a:r>
              <a:rPr lang="en-US" sz="3200" dirty="0" err="1">
                <a:ea typeface="ＭＳ Ｐゴシック" panose="020B0600070205080204" pitchFamily="34" charset="-128"/>
              </a:rPr>
              <a:t>mya</a:t>
            </a:r>
            <a:r>
              <a:rPr lang="en-US" sz="3200" dirty="0">
                <a:ea typeface="ＭＳ Ｐゴシック" panose="020B0600070205080204" pitchFamily="34" charset="-128"/>
              </a:rPr>
              <a:t> land plants evolved</a:t>
            </a:r>
          </a:p>
          <a:p>
            <a:pPr lvl="1" eaLnBrk="1" hangingPunct="1"/>
            <a:r>
              <a:rPr lang="en-US" sz="3200" dirty="0">
                <a:ea typeface="ＭＳ Ｐゴシック" panose="020B0600070205080204" pitchFamily="34" charset="-128"/>
              </a:rPr>
              <a:t>special adaptations for life on dry land</a:t>
            </a:r>
          </a:p>
          <a:p>
            <a:pPr marL="1085850" lvl="2"/>
            <a:r>
              <a:rPr lang="en-US" sz="28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protection from drying = desiccation</a:t>
            </a:r>
          </a:p>
          <a:p>
            <a:pPr marL="1428750" lvl="3"/>
            <a:r>
              <a:rPr lang="en-US" sz="24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waxy cuticle</a:t>
            </a:r>
          </a:p>
          <a:p>
            <a:pPr marL="1085850" lvl="2"/>
            <a:r>
              <a:rPr lang="en-US" sz="2800" u="sng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gas </a:t>
            </a:r>
            <a:r>
              <a:rPr lang="en-US" sz="28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exchange (through cuticle)</a:t>
            </a:r>
          </a:p>
          <a:p>
            <a:pPr marL="1428750" lvl="3"/>
            <a:r>
              <a:rPr lang="en-US" sz="2400" u="sng" dirty="0" err="1">
                <a:solidFill>
                  <a:srgbClr val="CC0000"/>
                </a:solidFill>
                <a:ea typeface="ＭＳ Ｐゴシック" panose="020B0600070205080204" pitchFamily="34" charset="-128"/>
              </a:rPr>
              <a:t>stomates</a:t>
            </a:r>
            <a:endParaRPr lang="en-US" sz="2400" dirty="0">
              <a:ea typeface="ＭＳ Ｐゴシック" panose="020B0600070205080204" pitchFamily="34" charset="-128"/>
            </a:endParaRPr>
          </a:p>
          <a:p>
            <a:pPr marL="1085850" lvl="2"/>
            <a:r>
              <a:rPr lang="en-US" sz="28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water &amp; nutrient conducting systems</a:t>
            </a:r>
          </a:p>
          <a:p>
            <a:pPr marL="1428750" lvl="3"/>
            <a:r>
              <a:rPr lang="en-US" sz="24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from roots/soil to leaves</a:t>
            </a:r>
          </a:p>
          <a:p>
            <a:pPr marL="1428750" lvl="3"/>
            <a:r>
              <a:rPr lang="en-US" sz="24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xylem &amp; phloem</a:t>
            </a:r>
          </a:p>
          <a:p>
            <a:pPr marL="1085850" lvl="2"/>
            <a:r>
              <a:rPr lang="en-US" sz="28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protection for embryo</a:t>
            </a:r>
          </a:p>
          <a:p>
            <a:pPr marL="1428750" lvl="3"/>
            <a:r>
              <a:rPr lang="en-US" sz="24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seeds</a:t>
            </a:r>
          </a:p>
        </p:txBody>
      </p:sp>
    </p:spTree>
    <p:extLst>
      <p:ext uri="{BB962C8B-B14F-4D97-AF65-F5344CB8AC3E}">
        <p14:creationId xmlns:p14="http://schemas.microsoft.com/office/powerpoint/2010/main" val="8494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8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8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8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88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88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88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88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88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7888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554" y="160827"/>
            <a:ext cx="8596668" cy="1320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Bryophytes: mosses &amp; liverworts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23" y="821227"/>
            <a:ext cx="8783877" cy="58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3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63" y="221293"/>
            <a:ext cx="8596668" cy="1320800"/>
          </a:xfrm>
        </p:spPr>
        <p:txBody>
          <a:bodyPr/>
          <a:lstStyle/>
          <a:p>
            <a:r>
              <a:rPr lang="en-US" dirty="0" smtClean="0"/>
              <a:t>Alternation of Generations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63" y="989556"/>
            <a:ext cx="10171134" cy="5774499"/>
          </a:xfrm>
        </p:spPr>
        <p:txBody>
          <a:bodyPr/>
          <a:lstStyle/>
          <a:p>
            <a:r>
              <a:rPr lang="en-US" sz="2400" dirty="0"/>
              <a:t>In most </a:t>
            </a:r>
            <a:r>
              <a:rPr lang="en-US" sz="2400" b="1" dirty="0" smtClean="0"/>
              <a:t>plants,</a:t>
            </a:r>
            <a:r>
              <a:rPr lang="en-US" sz="2400" dirty="0"/>
              <a:t> meiosis and fertilization divide the life of the organism into two distinct phases or "generations</a:t>
            </a:r>
            <a:r>
              <a:rPr lang="en-US" sz="2400" dirty="0" smtClean="0"/>
              <a:t>".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 </a:t>
            </a:r>
            <a:r>
              <a:rPr lang="en-US" sz="2400" b="1" dirty="0"/>
              <a:t>gametophyte generation</a:t>
            </a:r>
            <a:r>
              <a:rPr lang="en-US" sz="2400" dirty="0"/>
              <a:t> begins with a </a:t>
            </a:r>
            <a:r>
              <a:rPr lang="en-US" sz="2400" b="1" dirty="0"/>
              <a:t>spore</a:t>
            </a:r>
            <a:r>
              <a:rPr lang="en-US" sz="2400" dirty="0"/>
              <a:t> produced by meiosis. The spore is haploid, and all the cells derived from it (by mitosis) are also haploid. In due course, this multicellular structure produces gametes — by </a:t>
            </a:r>
            <a:r>
              <a:rPr lang="en-US" sz="2400" b="1" dirty="0">
                <a:hlinkClick r:id="rId2"/>
              </a:rPr>
              <a:t>mitosis</a:t>
            </a:r>
            <a:r>
              <a:rPr lang="en-US" sz="2400" dirty="0"/>
              <a:t> — and sexual reproduction then produces the diploid </a:t>
            </a:r>
            <a:r>
              <a:rPr lang="en-US" sz="2400" b="1" dirty="0"/>
              <a:t>sporophyte generation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sporophyte generation thus starts with a zygote. Its cells contain the diploid number of chromosomes. Eventually, though, certain cells will undergo meiosis, forming spores and starting a new gametophyte generation.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8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ic.edu/classes/bios/bios100/lectures/alternation_generatio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02" y="275574"/>
            <a:ext cx="10087797" cy="632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17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79" y="208768"/>
            <a:ext cx="8596668" cy="1320800"/>
          </a:xfrm>
        </p:spPr>
        <p:txBody>
          <a:bodyPr/>
          <a:lstStyle/>
          <a:p>
            <a:r>
              <a:rPr lang="en-US" dirty="0" smtClean="0"/>
              <a:t>What we learn from the alternation of generations of plants…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581482" cy="4252737"/>
          </a:xfrm>
        </p:spPr>
        <p:txBody>
          <a:bodyPr/>
          <a:lstStyle/>
          <a:p>
            <a:r>
              <a:rPr lang="en-US" sz="2800" dirty="0"/>
              <a:t>Mitosis can occur in haploid cells as well as diploid ones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 haploid set of chromosomes, and hence a single set of genes (one </a:t>
            </a:r>
            <a:r>
              <a:rPr lang="en-US" sz="2800" dirty="0">
                <a:hlinkClick r:id="rId2"/>
              </a:rPr>
              <a:t>genome</a:t>
            </a:r>
            <a:r>
              <a:rPr lang="en-US" sz="2800" dirty="0"/>
              <a:t>), is sufficient to control cell function in these organisms (but not in most animals).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5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87682"/>
            <a:ext cx="12024986" cy="1290181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Early </a:t>
            </a:r>
            <a:r>
              <a:rPr lang="en-US" dirty="0" err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Pteridophytes</a:t>
            </a:r>
            <a:r>
              <a:rPr lang="en-US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: Tree </a:t>
            </a:r>
            <a:r>
              <a:rPr lang="en-US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Ferns – the origin of fossil fuels</a:t>
            </a:r>
            <a:endParaRPr lang="en-US" dirty="0" smtClean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"/>
          <a:stretch>
            <a:fillRect/>
          </a:stretch>
        </p:blipFill>
        <p:spPr bwMode="auto">
          <a:xfrm>
            <a:off x="713461" y="510854"/>
            <a:ext cx="9294835" cy="619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147889" y="6003926"/>
            <a:ext cx="7623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sz="2000" b="1">
                <a:solidFill>
                  <a:schemeClr val="bg1"/>
                </a:solidFill>
              </a:rPr>
              <a:t>Carboniferous forest – 290-350 mya</a:t>
            </a:r>
          </a:p>
          <a:p>
            <a:pPr algn="l"/>
            <a:r>
              <a:rPr lang="en-US" sz="2000" b="1">
                <a:solidFill>
                  <a:schemeClr val="bg1"/>
                </a:solidFill>
              </a:rPr>
              <a:t>Forests of seedless plants decayed into deposits of coal &amp; oil</a:t>
            </a:r>
          </a:p>
        </p:txBody>
      </p:sp>
      <p:pic>
        <p:nvPicPr>
          <p:cNvPr id="393221" name="Picture 5" descr="penguin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763" y="5040313"/>
            <a:ext cx="12747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3222" name="AutoShape 6"/>
          <p:cNvSpPr>
            <a:spLocks noChangeArrowheads="1"/>
          </p:cNvSpPr>
          <p:nvPr/>
        </p:nvSpPr>
        <p:spPr bwMode="auto">
          <a:xfrm>
            <a:off x="8131175" y="3740150"/>
            <a:ext cx="1741488" cy="971550"/>
          </a:xfrm>
          <a:prstGeom prst="wedgeEllipseCallout">
            <a:avLst>
              <a:gd name="adj1" fmla="val 23745"/>
              <a:gd name="adj2" fmla="val 10098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b="1" i="1">
                <a:solidFill>
                  <a:srgbClr val="0F116A"/>
                </a:solidFill>
                <a:latin typeface="Comic Sans MS" panose="030F0702030302020204" pitchFamily="66" charset="0"/>
              </a:rPr>
              <a:t>Fossil</a:t>
            </a:r>
            <a:r>
              <a:rPr 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 fuels…</a:t>
            </a:r>
          </a:p>
          <a:p>
            <a:r>
              <a:rPr 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I get it</a:t>
            </a:r>
            <a:r>
              <a:rPr lang="en-US" sz="1800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15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3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2" grpId="0" animBg="1" autoUpdateAnimBg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</TotalTime>
  <Words>475</Words>
  <Application>Microsoft Office PowerPoint</Application>
  <PresentationFormat>Widescreen</PresentationFormat>
  <Paragraphs>124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Calibri</vt:lpstr>
      <vt:lpstr>Comic Sans MS</vt:lpstr>
      <vt:lpstr>Times</vt:lpstr>
      <vt:lpstr>Trebuchet MS</vt:lpstr>
      <vt:lpstr>Wingdings</vt:lpstr>
      <vt:lpstr>Wingdings 3</vt:lpstr>
      <vt:lpstr>Facet</vt:lpstr>
      <vt:lpstr>Plants Intro</vt:lpstr>
      <vt:lpstr>Evolution of Plants</vt:lpstr>
      <vt:lpstr>Plant Diversity</vt:lpstr>
      <vt:lpstr>Evolution of Land Plants</vt:lpstr>
      <vt:lpstr>Bryophytes: mosses &amp; liverworts</vt:lpstr>
      <vt:lpstr>Alternation of Generations</vt:lpstr>
      <vt:lpstr>PowerPoint Presentation</vt:lpstr>
      <vt:lpstr>What we learn from the alternation of generations of plants…</vt:lpstr>
      <vt:lpstr>Early Pteridophytes: Tree Ferns – the origin of fossil fuels</vt:lpstr>
      <vt:lpstr>Early Gymnosperm: ginkgo </vt:lpstr>
      <vt:lpstr>Early Gymnosperm: cycads </vt:lpstr>
      <vt:lpstr>Gymnosperm: conifers  </vt:lpstr>
      <vt:lpstr>Angiosperm: flowering plants  </vt:lpstr>
      <vt:lpstr>Sexual Reproduction in Angiosperms</vt:lpstr>
      <vt:lpstr>Two types of spores produced by meiosis</vt:lpstr>
      <vt:lpstr>Flower anatomy</vt:lpstr>
      <vt:lpstr>Pollination</vt:lpstr>
      <vt:lpstr>Seeds</vt:lpstr>
      <vt:lpstr>Fruits</vt:lpstr>
      <vt:lpstr>Co-evolution: flowers &amp; pollinators</vt:lpstr>
      <vt:lpstr>Seed &amp; Plant embryo</vt:lpstr>
      <vt:lpstr>Monocots &amp; dicots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Plants Intro</dc:title>
  <dc:creator>Elena Oldendorf</dc:creator>
  <cp:lastModifiedBy>Elena Oldendorf</cp:lastModifiedBy>
  <cp:revision>10</cp:revision>
  <dcterms:created xsi:type="dcterms:W3CDTF">2015-03-20T15:32:43Z</dcterms:created>
  <dcterms:modified xsi:type="dcterms:W3CDTF">2015-03-20T18:46:10Z</dcterms:modified>
</cp:coreProperties>
</file>