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86" r:id="rId7"/>
    <p:sldId id="262" r:id="rId8"/>
    <p:sldId id="261" r:id="rId9"/>
    <p:sldId id="263" r:id="rId10"/>
    <p:sldId id="264" r:id="rId11"/>
    <p:sldId id="287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8" r:id="rId24"/>
    <p:sldId id="277" r:id="rId25"/>
    <p:sldId id="289" r:id="rId26"/>
    <p:sldId id="280" r:id="rId27"/>
    <p:sldId id="278" r:id="rId28"/>
    <p:sldId id="279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A006D-4F58-4C00-A405-BD111C16839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A87F6-B377-414A-A54A-312FC394A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2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A87F6-B377-414A-A54A-312FC394AD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2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35C5D-EC4C-4253-89F8-C3189868D57E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DF94F-F096-4436-8844-51B753CA8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52D6D-49E5-4002-B89B-1BDB41EF9BD0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B17FE-2A18-41E7-9B8F-852012367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3038D-AA01-47BC-9808-36BE95924039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7871-7271-44DA-8D2F-0A5326FA4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3B364-9073-4E01-8642-2EAEE7FE34BA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EFF22-FC44-432A-BD07-69DA92B56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9FF3C-1BBF-4294-A1E9-C222C6A98349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47282-1362-474A-B1F2-3205BC6E3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878BB-FDC4-418B-BB2E-3A311E200686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B693A-776E-44D0-83A7-AA54AF5A1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92AC6-16BB-4B87-A6BE-30425B4E3BED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90CE8-DFB5-4816-A3D7-4500DF674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086BD-7763-46B8-8D16-C3764158ADD8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B910E-B869-473D-A912-8CD894ACC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61975-94E1-4E37-9584-30EC152C4CF0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E872F-CED9-45FB-A807-2FD103A69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C51A4-26F3-4D1E-A7A9-BA0CD0A80E21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EF302-D699-499B-9470-007B69A27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BAD9E-A89A-4C2F-8649-BEF7160CBAB3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0F47F-28E0-4941-BD38-AE50566E1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73CBC-95ED-410C-A7E5-88346F14F794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87994-66F4-4757-889B-0A322142B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FEE52C-8277-4E89-A698-7D9496DA4EA0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C4B563-361A-4152-A723-C205D2AC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388" y="1524000"/>
            <a:ext cx="6499225" cy="1725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PLANT NUTRITION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388" y="3298825"/>
            <a:ext cx="6499225" cy="9175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AP Biology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Mrs. Oldendorf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SOIL?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Highly weathered outer layer of the Earth’s crust </a:t>
            </a:r>
          </a:p>
          <a:p>
            <a:pPr eaLnBrk="1" hangingPunct="1"/>
            <a:r>
              <a:rPr lang="en-US" dirty="0" smtClean="0"/>
              <a:t>Consists of a mixture of sand, rock, clay, silt, minerals, and microorganisms</a:t>
            </a:r>
          </a:p>
          <a:p>
            <a:pPr eaLnBrk="1" hangingPunct="1"/>
            <a:r>
              <a:rPr lang="en-US" i="1" dirty="0" smtClean="0"/>
              <a:t>Organic matter = roots, small organisms</a:t>
            </a:r>
          </a:p>
          <a:p>
            <a:pPr eaLnBrk="1" hangingPunct="1"/>
            <a:r>
              <a:rPr lang="en-US" dirty="0" smtClean="0"/>
              <a:t>Contains sufficient nutrients to support plant growth </a:t>
            </a:r>
          </a:p>
          <a:p>
            <a:pPr lvl="2" eaLnBrk="1" hangingPunct="1"/>
            <a:r>
              <a:rPr lang="en-US" dirty="0" smtClean="0"/>
              <a:t>Organic matter, minerals, water, air, organisms</a:t>
            </a:r>
          </a:p>
          <a:p>
            <a:pPr eaLnBrk="1" hangingPunct="1"/>
            <a:r>
              <a:rPr lang="en-US" dirty="0" smtClean="0"/>
              <a:t>Quality and composition affect plant growth distribution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" name="Picture 4" descr="http://www.permaculture.org.au/images/andrew_jones_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09" y="572655"/>
            <a:ext cx="6807200" cy="5911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Benefits gained from Soil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Anchorage</a:t>
            </a:r>
          </a:p>
          <a:p>
            <a:pPr eaLnBrk="1" hangingPunct="1"/>
            <a:r>
              <a:rPr lang="en-US" dirty="0" smtClean="0"/>
              <a:t>Mineral nutrients, water, oxygen</a:t>
            </a:r>
          </a:p>
          <a:p>
            <a:pPr eaLnBrk="1" hangingPunct="1"/>
            <a:r>
              <a:rPr lang="en-US" dirty="0" smtClean="0"/>
              <a:t>Relationships with other organisms</a:t>
            </a:r>
          </a:p>
          <a:p>
            <a:pPr lvl="1" eaLnBrk="1" hangingPunct="1"/>
            <a:r>
              <a:rPr lang="en-US" dirty="0" smtClean="0"/>
              <a:t>Bacteria, fungi, animals (earthworms, arthropods, etc</a:t>
            </a:r>
            <a:r>
              <a:rPr lang="en-US" dirty="0" smtClean="0"/>
              <a:t>.)</a:t>
            </a:r>
          </a:p>
          <a:p>
            <a:pPr lvl="2" eaLnBrk="1" hangingPunct="1"/>
            <a:r>
              <a:rPr lang="en-US" dirty="0" smtClean="0"/>
              <a:t>Organisms aerate the soil, create pores so water can enter, and increase the </a:t>
            </a:r>
            <a:r>
              <a:rPr lang="en-US" smtClean="0"/>
              <a:t>available nutrients</a:t>
            </a:r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Nutrient Availability	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soil nutrients must be DISSOLVED in WATER for uptake by plants</a:t>
            </a:r>
          </a:p>
          <a:p>
            <a:pPr eaLnBrk="1" hangingPunct="1"/>
            <a:r>
              <a:rPr lang="en-US" dirty="0" smtClean="0"/>
              <a:t>½ of topsoil volume is pores</a:t>
            </a:r>
          </a:p>
          <a:p>
            <a:pPr lvl="1" eaLnBrk="1" hangingPunct="1"/>
            <a:r>
              <a:rPr lang="en-US" dirty="0" smtClean="0"/>
              <a:t>Containing water and/or air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Loss of Topsoil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Drastic/dramatic issue</a:t>
            </a:r>
          </a:p>
          <a:p>
            <a:pPr eaLnBrk="1" hangingPunct="1"/>
            <a:r>
              <a:rPr lang="en-US" smtClean="0"/>
              <a:t>&gt;50 Billion tons lost/year</a:t>
            </a:r>
          </a:p>
          <a:p>
            <a:pPr eaLnBrk="1" hangingPunct="1"/>
            <a:r>
              <a:rPr lang="en-US" smtClean="0"/>
              <a:t>1930s Dust Bowl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 and Cation/Anion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47" y="1720272"/>
            <a:ext cx="8042275" cy="4343400"/>
          </a:xfrm>
        </p:spPr>
        <p:txBody>
          <a:bodyPr rtlCol="0">
            <a:normAutofit/>
          </a:bodyPr>
          <a:lstStyle/>
          <a:p>
            <a:pPr marL="349250" lvl="1" indent="-349250" eaLnBrk="1" fontAlgn="auto" hangingPunct="1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Proton Pumps in membranes of root hairs</a:t>
            </a:r>
          </a:p>
          <a:p>
            <a:pPr marL="349250" lvl="1" indent="-349250" eaLnBrk="1" fontAlgn="auto" hangingPunct="1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CO2 released from respiration, H+ pumped out into soil</a:t>
            </a:r>
          </a:p>
          <a:p>
            <a:pPr marL="349250" lvl="1" indent="-349250" eaLnBrk="1" fontAlgn="auto" hangingPunct="1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Exhange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ions (H+) and other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cations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between soil and clay allow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cations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be taken up by plants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bio1151b.nicerweb.net/Locked/media/ch37/37_06SoilToRootH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39" y="776287"/>
            <a:ext cx="6874020" cy="291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0528" y="5202315"/>
            <a:ext cx="6365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Minerals and ions enter the plant by either passive or active transport, depending on the mineral/ion.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549275" y="-376238"/>
            <a:ext cx="8042275" cy="1336676"/>
          </a:xfrm>
        </p:spPr>
        <p:txBody>
          <a:bodyPr/>
          <a:lstStyle/>
          <a:p>
            <a:pPr eaLnBrk="1" hangingPunct="1"/>
            <a:r>
              <a:rPr lang="en-US" smtClean="0"/>
              <a:t>Salinity and Soil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49275" y="1176338"/>
            <a:ext cx="8042275" cy="4343400"/>
          </a:xfrm>
        </p:spPr>
        <p:txBody>
          <a:bodyPr/>
          <a:lstStyle/>
          <a:p>
            <a:pPr eaLnBrk="1" hangingPunct="1"/>
            <a:r>
              <a:rPr lang="en-US" dirty="0" smtClean="0"/>
              <a:t>Increases in [Na+] and [</a:t>
            </a:r>
            <a:r>
              <a:rPr lang="en-US" dirty="0" err="1" smtClean="0"/>
              <a:t>Cl</a:t>
            </a:r>
            <a:r>
              <a:rPr lang="en-US" dirty="0" smtClean="0"/>
              <a:t>-] change the water potential</a:t>
            </a:r>
          </a:p>
          <a:p>
            <a:pPr lvl="1" eaLnBrk="1" hangingPunct="1"/>
            <a:r>
              <a:rPr lang="en-US" dirty="0" smtClean="0"/>
              <a:t>Causes water to move out of plant rather than into plant </a:t>
            </a:r>
            <a:r>
              <a:rPr lang="en-US" dirty="0" smtClean="0">
                <a:sym typeface="Wingdings" panose="05000000000000000000" pitchFamily="2" charset="2"/>
              </a:rPr>
              <a:t> dehydration</a:t>
            </a:r>
            <a:endParaRPr lang="en-US" dirty="0" smtClean="0"/>
          </a:p>
          <a:p>
            <a:pPr lvl="3" eaLnBrk="1" hangingPunct="1"/>
            <a:r>
              <a:rPr lang="en-US" dirty="0" smtClean="0"/>
              <a:t>Example: Road Icing and Salting the Roads in Winter – kills the plants by making the soil hypertonic</a:t>
            </a:r>
          </a:p>
        </p:txBody>
      </p:sp>
      <p:pic>
        <p:nvPicPr>
          <p:cNvPr id="10242" name="Picture 2" descr="http://media.cleveland.com/metro/photo/9182708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99" y="3348038"/>
            <a:ext cx="4643294" cy="333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Soil Organisms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Make nutrients and water available to plants</a:t>
            </a:r>
          </a:p>
          <a:p>
            <a:pPr eaLnBrk="1" hangingPunct="1"/>
            <a:r>
              <a:rPr lang="en-US" smtClean="0"/>
              <a:t>Leads to relationships between plants and soil organisms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Mycorrizhae</a:t>
            </a:r>
            <a:r>
              <a:rPr lang="en-US" dirty="0" smtClean="0"/>
              <a:t> growth with plants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nature.com/ncomms/journal/v1/n4/images_article/ncomms1046-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2" y="2065338"/>
            <a:ext cx="57150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Nutrition is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process by which organisms obtain, synthesize, and utilize the molecules (nutrients) necessary for the organism to carry out life functions</a:t>
            </a:r>
          </a:p>
          <a:p>
            <a:pPr lvl="1" eaLnBrk="1" hangingPunct="1"/>
            <a:r>
              <a:rPr lang="en-US" dirty="0" smtClean="0"/>
              <a:t>(reproduction/development, respiration, growth, repair, response, etc…)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-974725" y="-298450"/>
            <a:ext cx="8042275" cy="1338263"/>
          </a:xfrm>
        </p:spPr>
        <p:txBody>
          <a:bodyPr/>
          <a:lstStyle/>
          <a:p>
            <a:pPr eaLnBrk="1" hangingPunct="1"/>
            <a:r>
              <a:rPr lang="en-US" smtClean="0"/>
              <a:t>Mycorrhizae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549275" y="1071563"/>
            <a:ext cx="8042275" cy="4343400"/>
          </a:xfrm>
        </p:spPr>
        <p:txBody>
          <a:bodyPr/>
          <a:lstStyle/>
          <a:p>
            <a:pPr eaLnBrk="1" hangingPunct="1"/>
            <a:r>
              <a:rPr lang="en-US" smtClean="0"/>
              <a:t>Symbiotic relationship between the roots of plants and the hyphae of fungus</a:t>
            </a:r>
          </a:p>
        </p:txBody>
      </p:sp>
      <p:pic>
        <p:nvPicPr>
          <p:cNvPr id="9218" name="Picture 2" descr="http://wonkonthewildlife.com/wp-content/uploads/2013/04/mycorrhizal-fungus-1038x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022" y="2198099"/>
            <a:ext cx="6802148" cy="34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Mycorrhizae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310563" cy="4703763"/>
          </a:xfrm>
        </p:spPr>
        <p:txBody>
          <a:bodyPr rtlCol="0">
            <a:normAutofit/>
          </a:bodyPr>
          <a:lstStyle/>
          <a:p>
            <a:pPr marL="349250" lvl="1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increases surface area for nutrient absorption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 to 700% increase!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685800" lvl="2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9250" lvl="1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plants signal the fungus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grow towards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plant</a:t>
            </a:r>
          </a:p>
          <a:p>
            <a:pPr marL="349250" lvl="1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9250" lvl="1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fungus provides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phosphorous,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plants provide sugar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~20% of photosynthetic products!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Penetrate between and into cells</a:t>
            </a:r>
          </a:p>
        </p:txBody>
      </p:sp>
      <p:pic>
        <p:nvPicPr>
          <p:cNvPr id="5122" name="Picture 2" descr="http://assets.slate.wvu.edu/resources/1254/1341365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455" y="1600199"/>
            <a:ext cx="5649479" cy="438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swac.umn.edu/classes/soil2125/img/9snod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4" y="269153"/>
            <a:ext cx="7343775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034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0" y="-269875"/>
            <a:ext cx="8996363" cy="1336675"/>
          </a:xfrm>
        </p:spPr>
        <p:txBody>
          <a:bodyPr/>
          <a:lstStyle/>
          <a:p>
            <a:pPr eaLnBrk="1" hangingPunct="1"/>
            <a:r>
              <a:rPr lang="en-US" sz="3600" b="1" smtClean="0"/>
              <a:t>Rhizobia, Root Nodules, &amp; Nitrogen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549275" y="1343025"/>
            <a:ext cx="8042275" cy="434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Nitrogen (N2) in the atmosphere is UNAVAILABLE to plants!!</a:t>
            </a:r>
          </a:p>
          <a:p>
            <a:pPr eaLnBrk="1" hangingPunct="1"/>
            <a:r>
              <a:rPr lang="en-US" sz="2800" dirty="0" smtClean="0"/>
              <a:t>It must be “fixed” into usable compounds </a:t>
            </a:r>
            <a:r>
              <a:rPr lang="en-US" sz="2800" dirty="0" smtClean="0">
                <a:solidFill>
                  <a:srgbClr val="FF0000"/>
                </a:solidFill>
              </a:rPr>
              <a:t>(nitrogen fixation)</a:t>
            </a:r>
          </a:p>
          <a:p>
            <a:pPr lvl="1" eaLnBrk="1" hangingPunct="1"/>
            <a:r>
              <a:rPr lang="en-US" sz="2400" dirty="0" smtClean="0"/>
              <a:t>Ammonia, nitrites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nitrates</a:t>
            </a:r>
          </a:p>
          <a:p>
            <a:pPr lvl="2" eaLnBrk="1" hangingPunct="1"/>
            <a:r>
              <a:rPr lang="en-US" dirty="0" smtClean="0"/>
              <a:t>Through the process of Ammonification and Nitrification</a:t>
            </a:r>
          </a:p>
          <a:p>
            <a:pPr marL="349250" lvl="1" indent="0" algn="ctr" eaLnBrk="1" hangingPunct="1"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349250" lvl="1" indent="0" algn="ctr" eaLnBrk="1" hangingPunct="1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PLANTS LOVE NITRATES!!</a:t>
            </a:r>
          </a:p>
          <a:p>
            <a:pPr marL="349250" lvl="1" indent="0" algn="ctr" eaLnBrk="1" hangingPunct="1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The other stuff (ammonia, nitrites), not so much, so the bacteria must convert it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permaculturenews.org/images/nitrogen_fix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74" y="247939"/>
            <a:ext cx="4846274" cy="612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6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Plants signal Rhizobia (n-fixing bacteria) with flavonoids </a:t>
            </a:r>
          </a:p>
          <a:p>
            <a:pPr lvl="1" eaLnBrk="1" hangingPunct="1"/>
            <a:r>
              <a:rPr lang="en-US" smtClean="0"/>
              <a:t>Causes them to migrate towards plant</a:t>
            </a:r>
          </a:p>
          <a:p>
            <a:pPr eaLnBrk="1" hangingPunct="1"/>
            <a:r>
              <a:rPr lang="en-US" smtClean="0"/>
              <a:t>Bacteria provides “fixed” nitrogen, plants provide sugar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media-1.web.britannica.com/eb-media/37/6537-004-FC183C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6" y="280422"/>
            <a:ext cx="5413951" cy="66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-493713" y="-280988"/>
            <a:ext cx="8042276" cy="1336676"/>
          </a:xfrm>
        </p:spPr>
        <p:txBody>
          <a:bodyPr/>
          <a:lstStyle/>
          <a:p>
            <a:pPr eaLnBrk="1" hangingPunct="1"/>
            <a:r>
              <a:rPr lang="en-US" smtClean="0"/>
              <a:t>Nitrogenase and N2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image.slidesharecdn.com/nitrogenfixation-g-140423065519-phpapp01/95/biofertilizers-nitrogen-fixation-18-638.jpg?cb=13982557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12282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Nutritional Adaptations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b="1" dirty="0" err="1" smtClean="0"/>
              <a:t>Carnivory</a:t>
            </a:r>
            <a:endParaRPr lang="en-US" sz="3600" b="1" dirty="0" smtClean="0"/>
          </a:p>
          <a:p>
            <a:pPr lvl="1" eaLnBrk="1" hangingPunct="1"/>
            <a:r>
              <a:rPr lang="en-US" dirty="0" smtClean="0"/>
              <a:t>Venus fly trap</a:t>
            </a:r>
          </a:p>
          <a:p>
            <a:pPr lvl="1" eaLnBrk="1" hangingPunct="1"/>
            <a:r>
              <a:rPr lang="en-US" dirty="0" smtClean="0"/>
              <a:t>Pitcher Plant</a:t>
            </a:r>
          </a:p>
          <a:p>
            <a:pPr eaLnBrk="1" hangingPunct="1"/>
            <a:r>
              <a:rPr lang="en-US" sz="3200" dirty="0" smtClean="0"/>
              <a:t>Digest arthropods to get nutrients</a:t>
            </a:r>
          </a:p>
          <a:p>
            <a:pPr eaLnBrk="1" hangingPunct="1"/>
            <a:r>
              <a:rPr lang="en-US" sz="3200" dirty="0" smtClean="0"/>
              <a:t>Usually grow in Nitrogen-deficient soils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Nutrition provides…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and Molecular building blocks from the environment</a:t>
            </a:r>
          </a:p>
          <a:p>
            <a:pPr eaLnBrk="1" hangingPunct="1"/>
            <a:r>
              <a:rPr lang="en-US" smtClean="0"/>
              <a:t>Contain Carbon, Hydrogen, Oxygen, Nitrogen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1325" y="3121025"/>
            <a:ext cx="228600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3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0" name="Content Placeholder 6" descr="carnplant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2299" b="12299"/>
          <a:stretch>
            <a:fillRect/>
          </a:stretch>
        </p:blipFill>
        <p:spPr>
          <a:xfrm>
            <a:off x="1989138" y="3657600"/>
            <a:ext cx="2830512" cy="3200400"/>
          </a:xfrm>
        </p:spPr>
      </p:pic>
      <p:pic>
        <p:nvPicPr>
          <p:cNvPr id="43011" name="Content Placeholder 7" descr="carnplant3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2299" b="12299"/>
          <a:stretch>
            <a:fillRect/>
          </a:stretch>
        </p:blipFill>
        <p:spPr>
          <a:xfrm>
            <a:off x="5106988" y="3830638"/>
            <a:ext cx="2676525" cy="3027362"/>
          </a:xfrm>
        </p:spPr>
      </p:pic>
      <p:pic>
        <p:nvPicPr>
          <p:cNvPr id="43012" name="Picture 8" descr="carn plant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3950" y="-193675"/>
            <a:ext cx="2849563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9" descr="carnplsnt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275" y="0"/>
            <a:ext cx="3903663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0" y="-142875"/>
            <a:ext cx="8042275" cy="1336675"/>
          </a:xfrm>
        </p:spPr>
        <p:txBody>
          <a:bodyPr/>
          <a:lstStyle/>
          <a:p>
            <a:pPr eaLnBrk="1" hangingPunct="1"/>
            <a:r>
              <a:rPr lang="en-US" b="1" smtClean="0"/>
              <a:t>Parasitic Plants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840163" cy="4343400"/>
          </a:xfrm>
        </p:spPr>
        <p:txBody>
          <a:bodyPr/>
          <a:lstStyle/>
          <a:p>
            <a:pPr eaLnBrk="1" hangingPunct="1"/>
            <a:r>
              <a:rPr lang="en-US" sz="2800" smtClean="0"/>
              <a:t>“steal” water, minerals, photosynthetic products from host plant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600200"/>
            <a:ext cx="3840162" cy="43434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Example: mistletoe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4036" name="Picture 4" descr="Mistleto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5563" y="2165350"/>
            <a:ext cx="323691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4"/>
          <p:cNvSpPr>
            <a:spLocks noGrp="1"/>
          </p:cNvSpPr>
          <p:nvPr>
            <p:ph type="title"/>
          </p:nvPr>
        </p:nvSpPr>
        <p:spPr>
          <a:xfrm>
            <a:off x="204788" y="-519113"/>
            <a:ext cx="8042275" cy="1336676"/>
          </a:xfrm>
        </p:spPr>
        <p:txBody>
          <a:bodyPr/>
          <a:lstStyle/>
          <a:p>
            <a:pPr eaLnBrk="1" hangingPunct="1"/>
            <a:r>
              <a:rPr lang="en-US" sz="3600" smtClean="0"/>
              <a:t>6 classifications of parasitic plants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4488" y="1036638"/>
            <a:ext cx="8799512" cy="566578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Obligate parasite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cannot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 its life cycle without a host.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Facultative parasite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 its life cycle independent of a host.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Stem parasite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attaches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the host stem.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Root parasite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attaches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the host root.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Holoparasite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completely parasitic on other plants and has virtually no chlorophyll.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Hemiparasite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parasitic under natural conditions and is also photosynthetic to some degree.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just obtain water and mineral nutrients from the host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obtain at least part of their organic nutrients from the host as well.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9275" y="681038"/>
            <a:ext cx="3840163" cy="7508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err="1" smtClean="0"/>
              <a:t>Holoparasites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(</a:t>
            </a:r>
            <a:r>
              <a:rPr lang="en-US" dirty="0" err="1" smtClean="0"/>
              <a:t>Rafflesia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6082" name="Content Placeholder 9" descr="rafflesi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564" r="6564"/>
          <a:stretch>
            <a:fillRect/>
          </a:stretch>
        </p:blipFill>
        <p:spPr>
          <a:xfrm>
            <a:off x="549275" y="1908175"/>
            <a:ext cx="3840163" cy="35956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51388" y="671513"/>
            <a:ext cx="3840162" cy="7508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err="1" smtClean="0"/>
              <a:t>Hemiparasites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(golden paintbrush)</a:t>
            </a:r>
            <a:endParaRPr lang="en-US" dirty="0"/>
          </a:p>
        </p:txBody>
      </p:sp>
      <p:pic>
        <p:nvPicPr>
          <p:cNvPr id="46084" name="Content Placeholder 8" descr="paintbrush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14223" r="14223"/>
          <a:stretch>
            <a:fillRect/>
          </a:stretch>
        </p:blipFill>
        <p:spPr>
          <a:xfrm>
            <a:off x="4751388" y="1908175"/>
            <a:ext cx="3840162" cy="35956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</p:spPr>
        <p:txBody>
          <a:bodyPr/>
          <a:lstStyle/>
          <a:p>
            <a:pPr eaLnBrk="1" hangingPunct="1"/>
            <a:r>
              <a:rPr lang="en-US" smtClean="0"/>
              <a:t>Nutrition is organized into 6 major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840163" cy="43434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Carbs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Lipids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Proteins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Nucleic acids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Vitamins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Minerals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Water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sz="half" idx="2"/>
          </p:nvPr>
        </p:nvSpPr>
        <p:spPr>
          <a:xfrm>
            <a:off x="4221163" y="1600200"/>
            <a:ext cx="4079875" cy="4462463"/>
          </a:xfrm>
        </p:spPr>
        <p:txBody>
          <a:bodyPr/>
          <a:lstStyle/>
          <a:p>
            <a:pPr eaLnBrk="1" hangingPunct="1"/>
            <a:r>
              <a:rPr lang="en-US" sz="3200" smtClean="0"/>
              <a:t>Too little = disease</a:t>
            </a:r>
          </a:p>
          <a:p>
            <a:pPr eaLnBrk="1" hangingPunct="1"/>
            <a:r>
              <a:rPr lang="en-US" sz="3200" smtClean="0"/>
              <a:t>Too much = toxicity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Autotrophs</a:t>
            </a:r>
          </a:p>
        </p:txBody>
      </p:sp>
      <p:sp>
        <p:nvSpPr>
          <p:cNvPr id="1843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 inorganic molecules to make “</a:t>
            </a:r>
            <a:r>
              <a:rPr lang="en-US" dirty="0" err="1" smtClean="0"/>
              <a:t>nutritive”organic</a:t>
            </a:r>
            <a:r>
              <a:rPr lang="en-US" dirty="0" smtClean="0"/>
              <a:t> molecules via </a:t>
            </a:r>
            <a:r>
              <a:rPr lang="en-US" dirty="0" smtClean="0">
                <a:solidFill>
                  <a:srgbClr val="FF0000"/>
                </a:solidFill>
              </a:rPr>
              <a:t>photosynthesis</a:t>
            </a:r>
            <a:r>
              <a:rPr lang="en-US" dirty="0" smtClean="0"/>
              <a:t> (using light energy) or </a:t>
            </a:r>
            <a:r>
              <a:rPr lang="en-US" dirty="0" smtClean="0">
                <a:solidFill>
                  <a:srgbClr val="FF0000"/>
                </a:solidFill>
              </a:rPr>
              <a:t>chemosynthesis</a:t>
            </a:r>
            <a:r>
              <a:rPr lang="en-US" dirty="0" smtClean="0"/>
              <a:t> (using chemical energy)</a:t>
            </a:r>
          </a:p>
          <a:p>
            <a:pPr eaLnBrk="1" hangingPunct="1"/>
            <a:r>
              <a:rPr lang="en-US" dirty="0" smtClean="0"/>
              <a:t>Producers in a food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.slidesharecdn.com/1-141116235846-conversion-gate02/95/biology-form-4-chapter-6-nutrition-part-1-5-638.jpg?cb=14162039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0" y="107950"/>
            <a:ext cx="7772743" cy="58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sz="5400" b="1" smtClean="0"/>
              <a:t>Plant</a:t>
            </a:r>
            <a:r>
              <a:rPr lang="en-US" sz="5400" smtClean="0"/>
              <a:t> </a:t>
            </a:r>
            <a:r>
              <a:rPr lang="en-US" sz="5400" b="1" smtClean="0"/>
              <a:t>Nutrients</a:t>
            </a:r>
            <a:r>
              <a:rPr lang="en-US" sz="5400" smtClean="0"/>
              <a:t> </a:t>
            </a:r>
            <a:br>
              <a:rPr lang="en-US" sz="5400" smtClean="0"/>
            </a:br>
            <a:r>
              <a:rPr lang="en-US" sz="5400" smtClean="0"/>
              <a:t>(Inorganic Molecules)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49275" y="-404813"/>
            <a:ext cx="8230741" cy="1336676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Macronutrients – 1g/kg of plant matter required</a:t>
            </a:r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3" y="1119188"/>
            <a:ext cx="8878887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1918" y="6156325"/>
            <a:ext cx="8996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*Most fertilizers contain a mix of Nitrogen, Phosphorous, and Potassium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(these are the most important for plant growth – N,P,K)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549275" y="-225425"/>
            <a:ext cx="8042275" cy="1336675"/>
          </a:xfrm>
        </p:spPr>
        <p:txBody>
          <a:bodyPr/>
          <a:lstStyle/>
          <a:p>
            <a:pPr eaLnBrk="1" hangingPunct="1"/>
            <a:r>
              <a:rPr lang="en-US" sz="3200" b="1" smtClean="0"/>
              <a:t>Micronutrients - &lt;.1g/kg plant matter</a:t>
            </a:r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1755775"/>
            <a:ext cx="8129588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273</TotalTime>
  <Words>729</Words>
  <Application>Microsoft Office PowerPoint</Application>
  <PresentationFormat>On-screen Show (4:3)</PresentationFormat>
  <Paragraphs>113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News Gothic MT</vt:lpstr>
      <vt:lpstr>Wingdings</vt:lpstr>
      <vt:lpstr>Wingdings 2</vt:lpstr>
      <vt:lpstr>Breeze</vt:lpstr>
      <vt:lpstr>PLANT NUTRITION</vt:lpstr>
      <vt:lpstr>Nutrition is</vt:lpstr>
      <vt:lpstr>Nutrition provides…</vt:lpstr>
      <vt:lpstr>Nutrition is organized into 6 major classes</vt:lpstr>
      <vt:lpstr>Autotrophs</vt:lpstr>
      <vt:lpstr>PowerPoint Presentation</vt:lpstr>
      <vt:lpstr>PowerPoint Presentation</vt:lpstr>
      <vt:lpstr>Macronutrients – 1g/kg of plant matter required</vt:lpstr>
      <vt:lpstr>Micronutrients - &lt;.1g/kg plant matter</vt:lpstr>
      <vt:lpstr>What is SOIL?</vt:lpstr>
      <vt:lpstr>PowerPoint Presentation</vt:lpstr>
      <vt:lpstr>Benefits gained from Soil</vt:lpstr>
      <vt:lpstr>Nutrient Availability </vt:lpstr>
      <vt:lpstr>Loss of Topsoil</vt:lpstr>
      <vt:lpstr>pH and Cation/Anion Exchange</vt:lpstr>
      <vt:lpstr>PowerPoint Presentation</vt:lpstr>
      <vt:lpstr>Salinity and Soil</vt:lpstr>
      <vt:lpstr>Soil Organisms</vt:lpstr>
      <vt:lpstr>Mycorrizhae growth with plants</vt:lpstr>
      <vt:lpstr>Mycorrhizae</vt:lpstr>
      <vt:lpstr>Mycorrhizae</vt:lpstr>
      <vt:lpstr>Penetrate between and into cells</vt:lpstr>
      <vt:lpstr>PowerPoint Presentation</vt:lpstr>
      <vt:lpstr>Rhizobia, Root Nodules, &amp; Nitrogen</vt:lpstr>
      <vt:lpstr>PowerPoint Presentation</vt:lpstr>
      <vt:lpstr>PowerPoint Presentation</vt:lpstr>
      <vt:lpstr>PowerPoint Presentation</vt:lpstr>
      <vt:lpstr>Nitrogenase and N2</vt:lpstr>
      <vt:lpstr>Nutritional Adaptations</vt:lpstr>
      <vt:lpstr>PowerPoint Presentation</vt:lpstr>
      <vt:lpstr>Parasitic Plants</vt:lpstr>
      <vt:lpstr>6 classifications of parasitic plants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NUTRITION</dc:title>
  <dc:creator>Elena Oldendorf</dc:creator>
  <cp:lastModifiedBy>Elena Oldendorf</cp:lastModifiedBy>
  <cp:revision>33</cp:revision>
  <dcterms:created xsi:type="dcterms:W3CDTF">2014-04-07T17:11:23Z</dcterms:created>
  <dcterms:modified xsi:type="dcterms:W3CDTF">2017-04-05T18:40:50Z</dcterms:modified>
</cp:coreProperties>
</file>