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6" r:id="rId3"/>
    <p:sldId id="277" r:id="rId4"/>
    <p:sldId id="278" r:id="rId5"/>
    <p:sldId id="287" r:id="rId6"/>
    <p:sldId id="290" r:id="rId7"/>
    <p:sldId id="284" r:id="rId8"/>
    <p:sldId id="293" r:id="rId9"/>
    <p:sldId id="296" r:id="rId10"/>
    <p:sldId id="297" r:id="rId11"/>
    <p:sldId id="302" r:id="rId12"/>
    <p:sldId id="303" r:id="rId13"/>
    <p:sldId id="299" r:id="rId14"/>
    <p:sldId id="295" r:id="rId15"/>
    <p:sldId id="307" r:id="rId16"/>
    <p:sldId id="305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28257-1F6B-CA49-A06B-26A88E1D2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0DD475-2787-5142-BCA4-2D6DD82BC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47FDF-F4DE-0042-B0FB-F951D7637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2E24-324A-AC49-838C-A9591E0A1AFC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BF998-C2A7-4346-8841-A40E439DE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1A116-C9FE-7047-BFA0-5B86A1CFD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B9C5-2E56-054D-8C02-9F833E23E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96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48A9C-8437-694E-B014-70C9A0663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82AB29-BFEE-3744-8DDE-21A36F45F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8478B-F0D4-0F43-85E2-62E84595C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2E24-324A-AC49-838C-A9591E0A1AFC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6B79D-9648-AF46-B1E3-56366EA3D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8CB09-7A0F-C645-B176-8A3FFF79F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B9C5-2E56-054D-8C02-9F833E23E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42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222088-AE75-694C-B224-B78C87609E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DD6DB6-EA76-CE42-A9B0-0C72149F5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288CB-231C-2941-AC25-55F41528D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2E24-324A-AC49-838C-A9591E0A1AFC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A7466-4F1E-4E44-9B25-214113657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91055-8CE0-B240-BF99-CF8718E8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B9C5-2E56-054D-8C02-9F833E23E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18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BDA6B-E1F9-ED4D-9A0A-3C143BF46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C3EA0-ED70-B14B-8AD7-7E0E86850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34C64-7012-1E43-8F82-062CB8883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2E24-324A-AC49-838C-A9591E0A1AFC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C2532-F1FA-2C42-B89F-F8FD3ED8C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E8F71-E354-C74E-B1F4-D4AE86FEF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B9C5-2E56-054D-8C02-9F833E23E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9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6C3B6-E49B-A544-AD56-09AC7690E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14CB1-22B6-2447-B00A-6782F62FD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19500-AC57-4C45-9AAD-E5895F4E2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2E24-324A-AC49-838C-A9591E0A1AFC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41CA1-6589-974D-8551-893BCD9BE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6B99D-71E0-1647-87BF-BD310C626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B9C5-2E56-054D-8C02-9F833E23E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54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5C82D-DF43-9743-8AC7-A07244227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8F77F-4F19-6649-823F-1321FAA169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C82CE-DC4F-8D46-9E76-2E8134EE2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5FEE22-56E9-8D4A-8FAB-7AD857EC9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2E24-324A-AC49-838C-A9591E0A1AFC}" type="datetimeFigureOut">
              <a:rPr lang="en-US" smtClean="0"/>
              <a:t>4/17/20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10118-7EC5-BB4B-8990-9116E6273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99C968-45EB-EB43-9277-B42F5401D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B9C5-2E56-054D-8C02-9F833E23E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6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1C6F0-3802-C846-B0EF-C3D3BD04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A9B27-ECB9-2840-8606-9B9B981E5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6E5EB4-3B49-9543-A974-B8AF585DB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18FE74-4D7C-DF40-9013-A043FB3D86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051D88-C677-DB43-9D45-45612E29AB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ED1ACB-0BF6-B54D-8262-A80FF2A8A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2E24-324A-AC49-838C-A9591E0A1AFC}" type="datetimeFigureOut">
              <a:rPr lang="en-US" smtClean="0"/>
              <a:t>4/17/20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9CDF29-DC29-BA45-A6DC-B1C76D25F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939BA5-D46F-0B43-9F52-09096B1B2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B9C5-2E56-054D-8C02-9F833E23E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8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668A6-D393-BD4B-A541-F60F476B6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D892C3-5194-454B-8599-5FF422D4C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2E24-324A-AC49-838C-A9591E0A1AFC}" type="datetimeFigureOut">
              <a:rPr lang="en-US" smtClean="0"/>
              <a:t>4/17/20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94C3A7-DB39-5844-9754-28D8BDFF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FD0A38-EC89-144B-868C-8BE67ED36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B9C5-2E56-054D-8C02-9F833E23E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0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4232A3-13B2-B046-B5B8-B8854B44E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2E24-324A-AC49-838C-A9591E0A1AFC}" type="datetimeFigureOut">
              <a:rPr lang="en-US" smtClean="0"/>
              <a:t>4/17/20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0CE08B-E1FA-A64E-832C-92943C127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95740-8C96-6D44-99FF-02ABC4ACA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B9C5-2E56-054D-8C02-9F833E23E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73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B791-B16C-2942-A739-18E67275C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DADFB-9FE9-9246-8193-959EDA91E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2F40B6-EE69-444A-BC61-AFF01832C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8D9BCC-BC9B-964D-AE27-3C14DC6D3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2E24-324A-AC49-838C-A9591E0A1AFC}" type="datetimeFigureOut">
              <a:rPr lang="en-US" smtClean="0"/>
              <a:t>4/17/20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46F786-CBCB-0E48-8538-47E686ECF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93269-3D30-EB46-8A22-E2ABAB07A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B9C5-2E56-054D-8C02-9F833E23E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0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AA347-DA5E-FC46-A49A-F588707F7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61BAB5-9AED-EA4F-8C94-ACC9740456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6717F4-B6E4-2640-98D8-F1AFCCE979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204E7B-488D-2A41-8CA9-90DC4EDDF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2E24-324A-AC49-838C-A9591E0A1AFC}" type="datetimeFigureOut">
              <a:rPr lang="en-US" smtClean="0"/>
              <a:t>4/17/20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CD23A6-6DAB-2940-8ED1-5CDF8A8E9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1F2EF-F8C0-C84D-A713-3A3EE7DF7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B9C5-2E56-054D-8C02-9F833E23E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36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6C8934-ACB8-6248-B8D2-647E30375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3797D-12AC-AB4D-8F77-4872502F3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8C471-213A-6A4B-9C9A-5040441DC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72E24-324A-AC49-838C-A9591E0A1AFC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91176-5AA2-D64D-AA74-C5B1431C2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BA02A-167A-0341-9211-1F494D568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9B9C5-2E56-054D-8C02-9F833E23E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7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evolution.berkeley.edu/evolibrary/images/evo/browngreen_genes.gif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www.biologycorner.com/resources/evolution_gene_flow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http://img.sparknotes.com/figures/A/a3aa6bb95c7d70781cc0089d17f9160f/direct.gif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://www.biologycorner.com/resources/stablizing_selection.gif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http://gregladen.com/wordpress/wp-content/graphics/StabilizingSelection.jpg" TargetMode="Externa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img.sparknotes.com/figures/A/a3aa6bb95c7d70781cc0089d17f9160f/disrupt.gif" TargetMode="Externa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http://www.citruscollege.edu/lc/archive/biology/PublishingImages/0306l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1.bp.blogspot.com/-YgUV9XTA9Rk/UVHhe4vJA-I/AAAAAAAAEyg/RPL3sjMQb0k/s1600/scala-naturae-robots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d.ted.com/lessons/five-fingers-of-evolutio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243D7-CCA8-B444-93E3-11419A889C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it happens </a:t>
            </a:r>
            <a:br>
              <a:rPr lang="en-US" dirty="0"/>
            </a:br>
            <a:r>
              <a:rPr lang="en-US" dirty="0"/>
              <a:t>(evolution, my friend!)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553C21-A264-684C-A647-0B58ABD748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brief overview…</a:t>
            </a:r>
          </a:p>
        </p:txBody>
      </p:sp>
    </p:spTree>
    <p:extLst>
      <p:ext uri="{BB962C8B-B14F-4D97-AF65-F5344CB8AC3E}">
        <p14:creationId xmlns:p14="http://schemas.microsoft.com/office/powerpoint/2010/main" val="1607918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BD436-B35C-8B46-A1E4-3F72EF189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microevolution: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B84CE-F4C4-9E44-B0F1-6471B11C5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Natural Selection</a:t>
            </a:r>
          </a:p>
          <a:p>
            <a:pPr marL="0" indent="0">
              <a:buNone/>
            </a:pPr>
            <a:r>
              <a:rPr lang="en-US" dirty="0"/>
              <a:t>2. Genetic Drift (CHANCE! Founder effect, bottleneck effect)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197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825" y="0"/>
            <a:ext cx="5789075" cy="97609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>
                <a:latin typeface="Gungsuh" panose="02030600000101010101" pitchFamily="18" charset="-127"/>
                <a:ea typeface="Gungsuh" panose="02030600000101010101" pitchFamily="18" charset="-127"/>
              </a:rPr>
              <a:t>Bottleneck Effect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5612" y="755336"/>
            <a:ext cx="9640888" cy="588676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severe reduction in population size due to a natural disaster, predation, or habitat reduction.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/>
              <a:t>Leads to a severe reduction in the total genetic diversity of the original gene pool.</a:t>
            </a:r>
            <a:br>
              <a:rPr lang="en-US" sz="2800" dirty="0"/>
            </a:br>
            <a:endParaRPr lang="en-US" sz="28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800" dirty="0"/>
          </a:p>
        </p:txBody>
      </p:sp>
      <p:pic>
        <p:nvPicPr>
          <p:cNvPr id="2050" name="Picture 2" descr="Image result for bottleneck effec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" b="11562"/>
          <a:stretch/>
        </p:blipFill>
        <p:spPr bwMode="auto">
          <a:xfrm>
            <a:off x="2408237" y="1731426"/>
            <a:ext cx="7553325" cy="320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44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34950" y="0"/>
            <a:ext cx="8911687" cy="128089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b="1" dirty="0">
                <a:latin typeface="Gungsuh" panose="02030600000101010101" pitchFamily="18" charset="-127"/>
                <a:ea typeface="Gungsuh" panose="02030600000101010101" pitchFamily="18" charset="-127"/>
              </a:rPr>
              <a:t>Founder Effect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393" y="2033512"/>
            <a:ext cx="4910407" cy="296387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800" dirty="0"/>
              <a:t>rare alleles or combinations occur in higher frequency in an isolated population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38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400" dirty="0"/>
              <a:t>alleles carried by the founders is dictated by </a:t>
            </a:r>
            <a:r>
              <a:rPr lang="en-US" sz="3400" b="1" dirty="0"/>
              <a:t>chance</a:t>
            </a:r>
            <a:endParaRPr lang="en-US" sz="3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849169"/>
            <a:ext cx="6667500" cy="3371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11300" y="5750004"/>
            <a:ext cx="101513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-- example: dwarfism and polydactyl is much higher in a Pennsylvania Amish community due to a few German founders.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048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50025" y="319310"/>
            <a:ext cx="8911687" cy="128089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>
                <a:latin typeface="Gungsuh" panose="02030600000101010101" pitchFamily="18" charset="-127"/>
                <a:ea typeface="Gungsuh" panose="02030600000101010101" pitchFamily="18" charset="-127"/>
              </a:rPr>
              <a:t>3. Nonrandom Mating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9499600" cy="46101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= individuals </a:t>
            </a:r>
            <a:r>
              <a:rPr lang="en-US" sz="2800" b="1" i="1" dirty="0"/>
              <a:t>choosing a mate</a:t>
            </a:r>
            <a:br>
              <a:rPr lang="en-US" sz="2800" dirty="0"/>
            </a:br>
            <a:br>
              <a:rPr lang="en-US" sz="2800" dirty="0"/>
            </a:b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Inbreeding </a:t>
            </a:r>
            <a:r>
              <a:rPr lang="en-US" sz="2800" u="sng" dirty="0"/>
              <a:t>decreases</a:t>
            </a:r>
            <a:r>
              <a:rPr lang="en-US" sz="2800" dirty="0"/>
              <a:t> heterozygotes and </a:t>
            </a:r>
            <a:r>
              <a:rPr lang="en-US" sz="2800" u="sng" dirty="0"/>
              <a:t>increases</a:t>
            </a:r>
            <a:r>
              <a:rPr lang="en-US" sz="2800" dirty="0"/>
              <a:t> the frequency of recessive abnormalities.</a:t>
            </a:r>
            <a:br>
              <a:rPr lang="en-US" sz="2800" dirty="0"/>
            </a:b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 err="1"/>
              <a:t>Assortative</a:t>
            </a:r>
            <a:r>
              <a:rPr lang="en-US" sz="2800" dirty="0"/>
              <a:t> mating = when individuals mate with those that have the same phenotype.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81623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49438" y="266700"/>
            <a:ext cx="7777162" cy="1272381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400" dirty="0">
                <a:latin typeface="Gungsuh" panose="02030600000101010101" pitchFamily="18" charset="-127"/>
                <a:ea typeface="Gungsuh" panose="02030600000101010101" pitchFamily="18" charset="-127"/>
              </a:rPr>
              <a:t>4. </a:t>
            </a:r>
            <a:r>
              <a:rPr lang="en-US" sz="4400" b="1" dirty="0">
                <a:latin typeface="Gungsuh" panose="02030600000101010101" pitchFamily="18" charset="-127"/>
                <a:ea typeface="Gungsuh" panose="02030600000101010101" pitchFamily="18" charset="-127"/>
              </a:rPr>
              <a:t>Genetic </a:t>
            </a:r>
            <a:r>
              <a:rPr lang="en-US" sz="4800" b="1" dirty="0">
                <a:latin typeface="Gungsuh" panose="02030600000101010101" pitchFamily="18" charset="-127"/>
                <a:ea typeface="Gungsuh" panose="02030600000101010101" pitchFamily="18" charset="-127"/>
              </a:rPr>
              <a:t>Mutations</a:t>
            </a:r>
            <a:endParaRPr lang="en-US" sz="4400" b="1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5200" y="3644900"/>
            <a:ext cx="8191500" cy="34671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3600" dirty="0">
                <a:latin typeface="Gungsuh" panose="02030600000101010101" pitchFamily="18" charset="-127"/>
                <a:ea typeface="Gungsuh" panose="02030600000101010101" pitchFamily="18" charset="-127"/>
              </a:rPr>
              <a:t>- Mutations can be beneficial, neutral, or harmful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800" dirty="0"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*</a:t>
            </a:r>
            <a:r>
              <a:rPr lang="en-US" sz="2800" b="1" u="sng" dirty="0">
                <a:solidFill>
                  <a:schemeClr val="bg1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Relative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Fitness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- harmful genes may incur an advantage if the environment changes</a:t>
            </a:r>
          </a:p>
        </p:txBody>
      </p:sp>
      <p:pic>
        <p:nvPicPr>
          <p:cNvPr id="7172" name="Picture 4" descr="http://evolution.berkeley.edu/evolibrary/images/evo/browngreen_genes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083" y="1193800"/>
            <a:ext cx="4110386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302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41300"/>
            <a:ext cx="4800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800" b="1" dirty="0">
                <a:latin typeface="Gungsuh" panose="02030600000101010101" pitchFamily="18" charset="-127"/>
                <a:ea typeface="Gungsuh" panose="02030600000101010101" pitchFamily="18" charset="-127"/>
              </a:rPr>
              <a:t>5.  Gene Flow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032000"/>
            <a:ext cx="93472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/>
              <a:t>= the movement of </a:t>
            </a:r>
            <a:r>
              <a:rPr lang="en-US" sz="2800" u="sng" dirty="0"/>
              <a:t>alleles</a:t>
            </a:r>
            <a:r>
              <a:rPr lang="en-US" sz="2800" dirty="0"/>
              <a:t> among populations by migration (aka gene migration)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/>
              <a:t> </a:t>
            </a:r>
            <a:r>
              <a:rPr lang="en-US" sz="2800" dirty="0">
                <a:sym typeface="Wingdings" panose="05000000000000000000" pitchFamily="2" charset="2"/>
              </a:rPr>
              <a:t></a:t>
            </a:r>
            <a:r>
              <a:rPr lang="en-US" sz="2800" b="1" u="sng" dirty="0"/>
              <a:t>increases variation in a population </a:t>
            </a:r>
            <a:r>
              <a:rPr lang="en-US" sz="2800" dirty="0"/>
              <a:t>by introducing new alleles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>
                <a:sym typeface="Wingdings" panose="05000000000000000000" pitchFamily="2" charset="2"/>
              </a:rPr>
              <a:t></a:t>
            </a:r>
            <a:r>
              <a:rPr lang="en-US" sz="2800" u="sng" dirty="0"/>
              <a:t>decreases diversity </a:t>
            </a:r>
            <a:r>
              <a:rPr lang="en-US" sz="2800" dirty="0"/>
              <a:t>between </a:t>
            </a:r>
            <a:r>
              <a:rPr lang="en-US" sz="2800" b="1" dirty="0"/>
              <a:t>populations</a:t>
            </a:r>
            <a:r>
              <a:rPr lang="en-US" sz="2800" dirty="0"/>
              <a:t>,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/>
              <a:t>	(gene pools </a:t>
            </a:r>
            <a:r>
              <a:rPr lang="en-US" altLang="ja-JP" sz="2800" dirty="0">
                <a:ea typeface="ＭＳ Ｐゴシック" panose="020B0600070205080204" pitchFamily="34" charset="-128"/>
              </a:rPr>
              <a:t>become more similar).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ja-JP" sz="28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ja-JP" sz="28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</a:t>
            </a:r>
            <a:r>
              <a:rPr lang="en-US" altLang="ja-JP" sz="2800" dirty="0">
                <a:ea typeface="ＭＳ Ｐゴシック" panose="020B0600070205080204" pitchFamily="34" charset="-128"/>
              </a:rPr>
              <a:t>can prevent </a:t>
            </a:r>
            <a:r>
              <a:rPr lang="en-US" altLang="ja-JP" sz="2800" u="sng" dirty="0">
                <a:ea typeface="ＭＳ Ｐゴシック" panose="020B0600070205080204" pitchFamily="34" charset="-128"/>
              </a:rPr>
              <a:t>speciation</a:t>
            </a:r>
            <a:r>
              <a:rPr lang="en-US" altLang="ja-JP" sz="2800" dirty="0">
                <a:ea typeface="ＭＳ Ｐゴシック" panose="020B0600070205080204" pitchFamily="34" charset="-128"/>
              </a:rPr>
              <a:t> from occurring </a:t>
            </a:r>
            <a:endParaRPr lang="en-US" sz="2800" dirty="0"/>
          </a:p>
        </p:txBody>
      </p:sp>
      <p:pic>
        <p:nvPicPr>
          <p:cNvPr id="8196" name="Picture 4" descr="gene flow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368300"/>
            <a:ext cx="35052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648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D9364-8C70-8E40-B1FD-AB054BA73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let’s focus on Natural Selection for a minute…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D535F-0BFB-824C-9541-E80777D78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606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3F5D43AD-66C2-3A49-8D66-A90117743D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latin typeface="Gungsuh" panose="02030600000101010101" pitchFamily="18" charset="-127"/>
                <a:ea typeface="Gungsuh" panose="02030600000101010101" pitchFamily="18" charset="-127"/>
              </a:rPr>
              <a:t>Types of Selection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95389734-CADD-E542-8477-820A0F705F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Three main types of selection.</a:t>
            </a:r>
          </a:p>
          <a:p>
            <a:pPr eaLnBrk="1" hangingPunct="1">
              <a:defRPr/>
            </a:pPr>
            <a:r>
              <a:rPr lang="en-US"/>
              <a:t>They are…</a:t>
            </a:r>
          </a:p>
        </p:txBody>
      </p:sp>
    </p:spTree>
    <p:extLst>
      <p:ext uri="{BB962C8B-B14F-4D97-AF65-F5344CB8AC3E}">
        <p14:creationId xmlns:p14="http://schemas.microsoft.com/office/powerpoint/2010/main" val="978924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A67BA37-17D8-A043-B124-8E38A8A209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Gungsuh" panose="02030600000101010101" pitchFamily="18" charset="-127"/>
                <a:ea typeface="Gungsuh" panose="02030600000101010101" pitchFamily="18" charset="-127"/>
              </a:rPr>
              <a:t>1. Directional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62B32D8E-2148-A14B-8EDA-3EB0739ACB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1295400"/>
            <a:ext cx="4038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occurs when an extreme phenotype is favored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the allele distribution shifts towards that favored phenotype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6148" name="Picture 6" descr="C21_Directional_1">
            <a:extLst>
              <a:ext uri="{FF2B5EF4-FFF2-40B4-BE49-F238E27FC236}">
                <a16:creationId xmlns:a16="http://schemas.microsoft.com/office/drawing/2014/main" id="{686BD7CE-AE65-E648-82F5-C5A470879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371600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885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img.sparknotes.com/figures/A/a3aa6bb95c7d70781cc0089d17f9160f/direct.gif">
            <a:extLst>
              <a:ext uri="{FF2B5EF4-FFF2-40B4-BE49-F238E27FC236}">
                <a16:creationId xmlns:a16="http://schemas.microsoft.com/office/drawing/2014/main" id="{061E7E1F-B0BF-0D4D-8626-729C33D9D84F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914400"/>
            <a:ext cx="8763000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582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06" y="0"/>
            <a:ext cx="8725694" cy="6980556"/>
          </a:xfrm>
        </p:spPr>
      </p:pic>
    </p:spTree>
    <p:extLst>
      <p:ext uri="{BB962C8B-B14F-4D97-AF65-F5344CB8AC3E}">
        <p14:creationId xmlns:p14="http://schemas.microsoft.com/office/powerpoint/2010/main" val="2145731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35ADA5EF-6850-3C46-BC07-A01563C501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latin typeface="Gungsuh" panose="02030600000101010101" pitchFamily="18" charset="-127"/>
                <a:ea typeface="Gungsuh" panose="02030600000101010101" pitchFamily="18" charset="-127"/>
              </a:rPr>
              <a:t>2. Stabilizing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ED2980B3-2E8E-7F42-8E79-4871C61AEB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occurs when extreme phenotypes are eliminated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the intermediate phenotype is favored.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genetic diversity is decreased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ja-JP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dirty="0">
                <a:ea typeface="ＭＳ Ｐゴシック" panose="020B0600070205080204" pitchFamily="34" charset="-128"/>
              </a:rPr>
              <a:t>opposite of disruptive selection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680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www.biologycorner.com/resources/stablizing_selection.gif">
            <a:extLst>
              <a:ext uri="{FF2B5EF4-FFF2-40B4-BE49-F238E27FC236}">
                <a16:creationId xmlns:a16="http://schemas.microsoft.com/office/drawing/2014/main" id="{5A87EEC6-97C6-334E-9FE6-477542FB62A6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2286000"/>
            <a:ext cx="5181600" cy="304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9" name="Picture 5" descr="http://gregladen.com/wordpress/wp-content/graphics/StabilizingSelection.jpg">
            <a:extLst>
              <a:ext uri="{FF2B5EF4-FFF2-40B4-BE49-F238E27FC236}">
                <a16:creationId xmlns:a16="http://schemas.microsoft.com/office/drawing/2014/main" id="{8007F3DE-0684-9F49-9018-C0A096308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457200"/>
            <a:ext cx="335756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795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E9DCAA9-CDD3-4D43-929F-FC564063DA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latin typeface="Gungsuh" panose="02030600000101010101" pitchFamily="18" charset="-127"/>
                <a:ea typeface="Gungsuh" panose="02030600000101010101" pitchFamily="18" charset="-127"/>
              </a:rPr>
              <a:t>3. Disruptive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80835CF9-84D2-C54B-9A8C-5D5348E0C5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occurs when extreme phenotypes are favored, can lead to more than one distinct form.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also called diversifying selection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variance of the trait increases and the population is divided into two distinct groups</a:t>
            </a:r>
          </a:p>
        </p:txBody>
      </p:sp>
    </p:spTree>
    <p:extLst>
      <p:ext uri="{BB962C8B-B14F-4D97-AF65-F5344CB8AC3E}">
        <p14:creationId xmlns:p14="http://schemas.microsoft.com/office/powerpoint/2010/main" val="222196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ttp://img.sparknotes.com/figures/A/a3aa6bb95c7d70781cc0089d17f9160f/disrupt.gif">
            <a:extLst>
              <a:ext uri="{FF2B5EF4-FFF2-40B4-BE49-F238E27FC236}">
                <a16:creationId xmlns:a16="http://schemas.microsoft.com/office/drawing/2014/main" id="{74216287-32E2-B14C-A0AC-B48DDFFFA913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838200"/>
            <a:ext cx="8229600" cy="5035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367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3EC8F5BC-F013-0940-B6A4-9B50B05A98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2291" name="Picture 4" descr="http://www.citruscollege.edu/lc/archive/biology/PublishingImages/0306l.jpg">
            <a:extLst>
              <a:ext uri="{FF2B5EF4-FFF2-40B4-BE49-F238E27FC236}">
                <a16:creationId xmlns:a16="http://schemas.microsoft.com/office/drawing/2014/main" id="{9A5892F9-854F-E34B-85F0-6BF2621F911F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"/>
            <a:ext cx="9144000" cy="686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525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625" y="319310"/>
            <a:ext cx="9624475" cy="8109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Fitness = a measure of an organism’s reproductive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9024" y="2235200"/>
            <a:ext cx="9967376" cy="4622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/>
              <a:t>Consequences of Natural Selection</a:t>
            </a:r>
            <a:r>
              <a:rPr lang="en-US" sz="2800" u="sng" dirty="0"/>
              <a:t>:</a:t>
            </a:r>
          </a:p>
          <a:p>
            <a:pPr>
              <a:buAutoNum type="arabicPeriod"/>
            </a:pPr>
            <a:r>
              <a:rPr lang="en-US" sz="2800" dirty="0"/>
              <a:t>An increasing proportion of individuals in SUCCEEDING GENERATIONS will have the adaptive traits</a:t>
            </a:r>
          </a:p>
          <a:p>
            <a:pPr>
              <a:buAutoNum type="arabicPeriod"/>
            </a:pPr>
            <a:r>
              <a:rPr lang="en-US" sz="2800" dirty="0"/>
              <a:t>The result is a </a:t>
            </a:r>
            <a:r>
              <a:rPr lang="en-US" sz="4000" b="1" u="sng" dirty="0"/>
              <a:t>POPULATION</a:t>
            </a:r>
            <a:r>
              <a:rPr lang="en-US" sz="4000" b="1" dirty="0"/>
              <a:t> ADAPTED TO ITS LOCAL ENVIRONMENT</a:t>
            </a:r>
          </a:p>
        </p:txBody>
      </p:sp>
    </p:spTree>
    <p:extLst>
      <p:ext uri="{BB962C8B-B14F-4D97-AF65-F5344CB8AC3E}">
        <p14:creationId xmlns:p14="http://schemas.microsoft.com/office/powerpoint/2010/main" val="1791270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0182" y="1242897"/>
            <a:ext cx="8911687" cy="378279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NATURAL SELECTION ACTS UPON INDIVIDUALS, </a:t>
            </a:r>
            <a:br>
              <a:rPr lang="en-US" sz="5400" b="1" dirty="0"/>
            </a:br>
            <a:r>
              <a:rPr lang="en-US" sz="5400" b="1" dirty="0"/>
              <a:t>BUT CHANGES POPULATIONS</a:t>
            </a:r>
          </a:p>
        </p:txBody>
      </p:sp>
    </p:spTree>
    <p:extLst>
      <p:ext uri="{BB962C8B-B14F-4D97-AF65-F5344CB8AC3E}">
        <p14:creationId xmlns:p14="http://schemas.microsoft.com/office/powerpoint/2010/main" val="2750292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648" y="388836"/>
            <a:ext cx="8911687" cy="1280890"/>
          </a:xfrm>
        </p:spPr>
        <p:txBody>
          <a:bodyPr/>
          <a:lstStyle/>
          <a:p>
            <a:r>
              <a:rPr lang="en-US" sz="4400" b="1" dirty="0"/>
              <a:t>Extinction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9325" y="1384300"/>
            <a:ext cx="5805488" cy="2921000"/>
          </a:xfrm>
        </p:spPr>
        <p:txBody>
          <a:bodyPr>
            <a:normAutofit/>
          </a:bodyPr>
          <a:lstStyle/>
          <a:p>
            <a:r>
              <a:rPr lang="en-US" sz="3200" dirty="0"/>
              <a:t>Occurs when previous adaptations are no longer suitable for the present environment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350" y="196850"/>
            <a:ext cx="3987877" cy="2647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325" y="3575050"/>
            <a:ext cx="56197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0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extin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87746"/>
            <a:ext cx="11045825" cy="667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820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7225" y="687610"/>
            <a:ext cx="5090575" cy="4493990"/>
          </a:xfrm>
        </p:spPr>
        <p:txBody>
          <a:bodyPr>
            <a:normAutofit/>
          </a:bodyPr>
          <a:lstStyle/>
          <a:p>
            <a:r>
              <a:rPr lang="en-US" b="1" dirty="0"/>
              <a:t>If we accept that life evolves, logic suggests that all life shares a common ancestor.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8244" y="4647119"/>
            <a:ext cx="4586288" cy="3733800"/>
          </a:xfrm>
        </p:spPr>
        <p:txBody>
          <a:bodyPr/>
          <a:lstStyle/>
          <a:p>
            <a:r>
              <a:rPr lang="en-US" sz="2400" dirty="0"/>
              <a:t>This is supported by all of the evidence we have found.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198437"/>
            <a:ext cx="5372100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22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57912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latin typeface="Gungsuh" panose="02030600000101010101" pitchFamily="18" charset="-127"/>
                <a:ea typeface="Gungsuh" panose="02030600000101010101" pitchFamily="18" charset="-127"/>
              </a:rPr>
              <a:t>Microevolution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382000" cy="48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à"/>
              <a:defRPr/>
            </a:pPr>
            <a:r>
              <a:rPr lang="en-US" sz="2800" dirty="0"/>
              <a:t>evolution that occurs within a </a:t>
            </a:r>
            <a:r>
              <a:rPr lang="en-US" sz="2800" b="1" dirty="0"/>
              <a:t>population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8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b="1" dirty="0"/>
              <a:t>Key vocab: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u="sng" dirty="0"/>
              <a:t>Population</a:t>
            </a:r>
            <a:r>
              <a:rPr lang="en-US" sz="2400" dirty="0"/>
              <a:t> - all the members of a </a:t>
            </a:r>
            <a:r>
              <a:rPr lang="en-US" sz="2400" b="1" u="sng" dirty="0"/>
              <a:t>single</a:t>
            </a:r>
            <a:r>
              <a:rPr lang="en-US" sz="2400" dirty="0"/>
              <a:t> species occupying a </a:t>
            </a:r>
            <a:r>
              <a:rPr lang="en-US" sz="2400" u="sng" dirty="0"/>
              <a:t>certain</a:t>
            </a:r>
            <a:r>
              <a:rPr lang="en-US" sz="2400" dirty="0"/>
              <a:t> area at the </a:t>
            </a:r>
            <a:r>
              <a:rPr lang="en-US" sz="2400" u="sng" dirty="0"/>
              <a:t>same</a:t>
            </a:r>
            <a:r>
              <a:rPr lang="en-US" sz="2400" dirty="0"/>
              <a:t> time.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4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u="sng" dirty="0"/>
              <a:t>Population genetics</a:t>
            </a:r>
            <a:r>
              <a:rPr lang="en-US" sz="2400" dirty="0"/>
              <a:t> studies the </a:t>
            </a:r>
            <a:r>
              <a:rPr lang="en-US" sz="2400" i="1" u="sng" dirty="0"/>
              <a:t>variation in alleles </a:t>
            </a:r>
            <a:r>
              <a:rPr lang="en-US" sz="2400" dirty="0"/>
              <a:t>in a gene pool.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The </a:t>
            </a:r>
            <a:r>
              <a:rPr lang="en-US" sz="2400" b="1" u="sng" dirty="0"/>
              <a:t>gene pool</a:t>
            </a:r>
            <a:r>
              <a:rPr lang="en-US" sz="2400" dirty="0"/>
              <a:t> is the total of all the alleles in a population; it is described in terms of gene frequencies. </a:t>
            </a:r>
          </a:p>
        </p:txBody>
      </p:sp>
      <p:pic>
        <p:nvPicPr>
          <p:cNvPr id="5124" name="Picture 4" descr="http://1.bp.blogspot.com/-YgUV9XTA9Rk/UVHhe4vJA-I/AAAAAAAAEyg/RPL3sjMQb0k/s1600/scala-naturae-robots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350520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806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8125" y="1830610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/>
              <a:t>CAUSES OF MICROEVOLUTION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056" y="4450915"/>
            <a:ext cx="8685756" cy="1624208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The Five Main Causes (video)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1034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492</Words>
  <Application>Microsoft Macintosh PowerPoint</Application>
  <PresentationFormat>Widescreen</PresentationFormat>
  <Paragraphs>79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Gungsuh</vt:lpstr>
      <vt:lpstr>Arial</vt:lpstr>
      <vt:lpstr>Calibri</vt:lpstr>
      <vt:lpstr>Calibri Light</vt:lpstr>
      <vt:lpstr>Wingdings</vt:lpstr>
      <vt:lpstr>Office Theme</vt:lpstr>
      <vt:lpstr>How it happens  (evolution, my friend!)</vt:lpstr>
      <vt:lpstr>PowerPoint Presentation</vt:lpstr>
      <vt:lpstr>Fitness = a measure of an organism’s reproductive success</vt:lpstr>
      <vt:lpstr>NATURAL SELECTION ACTS UPON INDIVIDUALS,  BUT CHANGES POPULATIONS</vt:lpstr>
      <vt:lpstr>Extinction</vt:lpstr>
      <vt:lpstr>PowerPoint Presentation</vt:lpstr>
      <vt:lpstr>If we accept that life evolves, logic suggests that all life shares a common ancestor.</vt:lpstr>
      <vt:lpstr>Microevolution</vt:lpstr>
      <vt:lpstr>CAUSES OF MICROEVOLUTION</vt:lpstr>
      <vt:lpstr>Causes of microevolution:</vt:lpstr>
      <vt:lpstr>Bottleneck Effect</vt:lpstr>
      <vt:lpstr>Founder Effect</vt:lpstr>
      <vt:lpstr>3. Nonrandom Mating</vt:lpstr>
      <vt:lpstr>4. Genetic Mutations</vt:lpstr>
      <vt:lpstr>5.  Gene Flow</vt:lpstr>
      <vt:lpstr>So let’s focus on Natural Selection for a minute…</vt:lpstr>
      <vt:lpstr>Types of Selection</vt:lpstr>
      <vt:lpstr>1. Directional</vt:lpstr>
      <vt:lpstr>PowerPoint Presentation</vt:lpstr>
      <vt:lpstr>2. Stabilizing</vt:lpstr>
      <vt:lpstr>PowerPoint Presentation</vt:lpstr>
      <vt:lpstr>3. Disruptive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it happens  (evolution, my friend!)</dc:title>
  <dc:creator>Microsoft Office User</dc:creator>
  <cp:lastModifiedBy>Microsoft Office User</cp:lastModifiedBy>
  <cp:revision>4</cp:revision>
  <dcterms:created xsi:type="dcterms:W3CDTF">2020-04-17T16:04:16Z</dcterms:created>
  <dcterms:modified xsi:type="dcterms:W3CDTF">2020-04-17T16:41:44Z</dcterms:modified>
</cp:coreProperties>
</file>