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5" r:id="rId8"/>
    <p:sldId id="261" r:id="rId9"/>
    <p:sldId id="262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89" r:id="rId24"/>
    <p:sldId id="278" r:id="rId25"/>
    <p:sldId id="287" r:id="rId26"/>
    <p:sldId id="290" r:id="rId27"/>
    <p:sldId id="288" r:id="rId28"/>
    <p:sldId id="286" r:id="rId29"/>
    <p:sldId id="279" r:id="rId30"/>
    <p:sldId id="280" r:id="rId31"/>
    <p:sldId id="281" r:id="rId32"/>
    <p:sldId id="282" r:id="rId33"/>
    <p:sldId id="291" r:id="rId34"/>
    <p:sldId id="285" r:id="rId35"/>
    <p:sldId id="283" r:id="rId36"/>
    <p:sldId id="28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evolution.berkeley.edu/evosite/misconceps/images/misconceptions_beavers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d.ted.com/lessons/myths-and-misconceptions-about-evolution-alex-gendle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Darwin and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Oldendorf, AP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7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9513" y="1346200"/>
            <a:ext cx="8915399" cy="2262781"/>
          </a:xfrm>
        </p:spPr>
        <p:txBody>
          <a:bodyPr/>
          <a:lstStyle/>
          <a:p>
            <a:r>
              <a:rPr lang="en-US" dirty="0" smtClean="0"/>
              <a:t>Darwin’s 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525" y="116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Geology and Fossils</a:t>
            </a:r>
            <a:endParaRPr lang="en-US" sz="4400" b="1" u="sng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805525" y="1306422"/>
            <a:ext cx="919108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Lyell's book, </a:t>
            </a:r>
            <a:r>
              <a:rPr kumimoji="0" lang="en-US" altLang="ja-JP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Principles of Geology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, popularized</a:t>
            </a: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 the </a:t>
            </a:r>
            <a:r>
              <a:rPr lang="en-US" altLang="ja-JP" dirty="0" smtClean="0">
                <a:solidFill>
                  <a:srgbClr val="00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idea of</a:t>
            </a:r>
            <a:r>
              <a:rPr lang="en-US" altLang="ja-JP" b="1" dirty="0" smtClean="0">
                <a:solidFill>
                  <a:srgbClr val="00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Uniformitarianism</a:t>
            </a:r>
            <a:r>
              <a:rPr lang="en-US" altLang="ja-JP" b="1" dirty="0" smtClean="0">
                <a:solidFill>
                  <a:srgbClr val="000000"/>
                </a:solidFill>
                <a:ea typeface="Gungsuh" panose="02030600000101010101" pitchFamily="18" charset="-127"/>
                <a:cs typeface="Times New Roman" panose="02020603050405020304" pitchFamily="18" charset="0"/>
              </a:rPr>
              <a:t> – the </a:t>
            </a:r>
            <a:r>
              <a:rPr lang="en-US" dirty="0" smtClean="0"/>
              <a:t>concept </a:t>
            </a:r>
            <a:r>
              <a:rPr lang="en-US" dirty="0"/>
              <a:t>that "the present is the key to the past" and is functioning at the same rates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 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en-US" altLang="ja-JP" dirty="0">
              <a:solidFill>
                <a:srgbClr val="000000"/>
              </a:solidFill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Fossils of huge sloths and armadillo-like animals suggested modern forms were descended from extinct forms with change over time; therefore species were not fixed. (glyptodont, </a:t>
            </a:r>
            <a:r>
              <a:rPr kumimoji="0" lang="en-US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mylodon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)</a:t>
            </a:r>
            <a:endParaRPr kumimoji="0" lang="en-US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3337747"/>
            <a:ext cx="6100763" cy="3295468"/>
          </a:xfrm>
          <a:prstGeom prst="rect">
            <a:avLst/>
          </a:prstGeom>
        </p:spPr>
      </p:pic>
      <p:pic>
        <p:nvPicPr>
          <p:cNvPr id="9221" name="Picture 5" descr="Image result for fossils in st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3570288"/>
            <a:ext cx="3603625" cy="283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fossil st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014537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fossil str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77824"/>
            <a:ext cx="5030755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2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25" y="30661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Biogeography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6175" y="15875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Geographical distribution of plants and animals</a:t>
            </a:r>
            <a:endParaRPr lang="en-US" sz="2800" dirty="0"/>
          </a:p>
        </p:txBody>
      </p:sp>
      <p:pic>
        <p:nvPicPr>
          <p:cNvPr id="11266" name="Picture 2" descr="Image result for bio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328613"/>
            <a:ext cx="6740525" cy="34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biogeogra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50" y="3880299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06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78" y="246734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The Galapagos Islands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512" y="961910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Weird and unique species – tortoises, marine iguanas, penguins in hot climate</a:t>
            </a:r>
          </a:p>
          <a:p>
            <a:r>
              <a:rPr lang="en-US" sz="2400" dirty="0" smtClean="0"/>
              <a:t>Each island had a variation of the tortoise </a:t>
            </a:r>
            <a:r>
              <a:rPr lang="en-US" sz="2400" dirty="0" smtClean="0">
                <a:sym typeface="Wingdings" panose="05000000000000000000" pitchFamily="2" charset="2"/>
              </a:rPr>
              <a:t> their necks correlated with the different vegetation present</a:t>
            </a:r>
            <a:endParaRPr lang="en-US" sz="2400" dirty="0"/>
          </a:p>
        </p:txBody>
      </p:sp>
      <p:pic>
        <p:nvPicPr>
          <p:cNvPr id="12290" name="Picture 2" descr="Image result for galapagos tortoise vari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r="14715" b="23973"/>
          <a:stretch/>
        </p:blipFill>
        <p:spPr bwMode="auto">
          <a:xfrm>
            <a:off x="5489575" y="2899511"/>
            <a:ext cx="6029325" cy="38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8" y="4771854"/>
            <a:ext cx="5249333" cy="1968500"/>
          </a:xfrm>
          <a:prstGeom prst="rect">
            <a:avLst/>
          </a:prstGeom>
        </p:spPr>
      </p:pic>
      <p:pic>
        <p:nvPicPr>
          <p:cNvPr id="12294" name="Picture 6" descr="Image result for galapagos pengu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84" y="2726670"/>
            <a:ext cx="2824059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4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712" y="243110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Darwin’s Finches</a:t>
            </a:r>
            <a:endParaRPr lang="en-US" b="1" u="sng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6712" y="1023255"/>
            <a:ext cx="91709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Finches on the Galápagos resembled a mainland finch but there were more types.</a:t>
            </a:r>
            <a:b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- Galápagos finch species varied by nesting site, beak size, and eating habits.</a:t>
            </a:r>
            <a:b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- One unusual finch used a twig or thorn to pry out insects, a job normally done by (missing) woodpeckers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/>
            </a:r>
            <a:b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</a:b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</a:rPr>
              <a:t>The variation in finches posed questions to </a:t>
            </a:r>
            <a:r>
              <a:rPr kumimoji="0" lang="en-US" altLang="ja-JP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Gungsuh" panose="02030600000101010101" pitchFamily="18" charset="-127"/>
                <a:cs typeface="Times New Roman" panose="02020603050405020304" pitchFamily="18" charset="0"/>
                <a:sym typeface="Wingdings" panose="05000000000000000000" pitchFamily="2" charset="2"/>
              </a:rPr>
              <a:t>Darwin: did they descend from one mainland ancestor or did islands allow isolated populations to evolve independently, and could present-day species have resulted from changes occurring in each isolated population? </a:t>
            </a:r>
          </a:p>
        </p:txBody>
      </p:sp>
      <p:pic>
        <p:nvPicPr>
          <p:cNvPr id="13319" name="Picture 7" descr="Image result for finches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3885577"/>
            <a:ext cx="3057525" cy="2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18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finches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0"/>
            <a:ext cx="7058025" cy="66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3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2083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So Darwin went home after his voyage, and not until 20 YEARS LATER…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330700"/>
            <a:ext cx="8915400" cy="3777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Published his book on Natural Selection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280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192310"/>
            <a:ext cx="10160000" cy="6056090"/>
          </a:xfrm>
        </p:spPr>
        <p:txBody>
          <a:bodyPr>
            <a:normAutofit/>
          </a:bodyPr>
          <a:lstStyle/>
          <a:p>
            <a:r>
              <a:rPr lang="en-US" dirty="0" smtClean="0"/>
              <a:t>But he was only prompted to do so after he got a letter from another naturalist asking for his thoughts on his theory … the SAME theory…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UH-OH!! Better hurry up and publish!!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				Sorry Sir Alfred Wallace… </a:t>
            </a:r>
            <a:endParaRPr lang="en-US" dirty="0"/>
          </a:p>
        </p:txBody>
      </p:sp>
      <p:pic>
        <p:nvPicPr>
          <p:cNvPr id="16386" name="Picture 2" descr="Image result for alfred russel wal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144962"/>
            <a:ext cx="4302125" cy="240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8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3075" y="5958110"/>
            <a:ext cx="1647825" cy="899890"/>
          </a:xfrm>
        </p:spPr>
        <p:txBody>
          <a:bodyPr/>
          <a:lstStyle/>
          <a:p>
            <a:r>
              <a:rPr lang="en-US" dirty="0" smtClean="0"/>
              <a:t>(1859)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72" y="16413"/>
            <a:ext cx="8563878" cy="6841587"/>
          </a:xfrm>
        </p:spPr>
      </p:pic>
      <p:sp>
        <p:nvSpPr>
          <p:cNvPr id="4" name="AutoShape 2" descr="Image result for origin of 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725" y="293910"/>
            <a:ext cx="8911687" cy="1280890"/>
          </a:xfrm>
        </p:spPr>
        <p:txBody>
          <a:bodyPr/>
          <a:lstStyle/>
          <a:p>
            <a:r>
              <a:rPr lang="en-US" b="1" dirty="0" smtClean="0"/>
              <a:t>The Pre-Darwinian view: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512" y="1574800"/>
            <a:ext cx="9209088" cy="40513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Earth is YOUNG!  (~7,000 years old… according to the Bible…)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Each species was specially created and did not change over time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Variations are imperfections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All observations are made to uphold the prevailing worldview.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15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525" y="167821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How Natural Selection and Adaptation Works…</a:t>
            </a:r>
            <a:br>
              <a:rPr lang="en-US" sz="48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(What did Darwin say in his book)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9733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06" y="0"/>
            <a:ext cx="8725694" cy="6980556"/>
          </a:xfrm>
        </p:spPr>
      </p:pic>
    </p:spTree>
    <p:extLst>
      <p:ext uri="{BB962C8B-B14F-4D97-AF65-F5344CB8AC3E}">
        <p14:creationId xmlns:p14="http://schemas.microsoft.com/office/powerpoint/2010/main" val="2115250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625" y="319310"/>
            <a:ext cx="9624475" cy="8109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Fitness = a measure of an organism’s reproductive success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024" y="2235200"/>
            <a:ext cx="9967376" cy="462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Consequences of Natural Selection</a:t>
            </a:r>
            <a:r>
              <a:rPr lang="en-US" sz="2800" u="sng" dirty="0" smtClean="0"/>
              <a:t>:</a:t>
            </a:r>
          </a:p>
          <a:p>
            <a:pPr>
              <a:buAutoNum type="arabicPeriod"/>
            </a:pPr>
            <a:r>
              <a:rPr lang="en-US" sz="2800" dirty="0" smtClean="0"/>
              <a:t>An increasing proportion of individuals in SUCCEEDING GENERATIONS will have the adaptive traits</a:t>
            </a:r>
          </a:p>
          <a:p>
            <a:pPr>
              <a:buAutoNum type="arabicPeriod"/>
            </a:pPr>
            <a:r>
              <a:rPr lang="en-US" sz="2800" dirty="0" smtClean="0"/>
              <a:t>The result is a </a:t>
            </a:r>
            <a:r>
              <a:rPr lang="en-US" sz="4000" b="1" u="sng" dirty="0" smtClean="0"/>
              <a:t>POPULATION</a:t>
            </a:r>
            <a:r>
              <a:rPr lang="en-US" sz="4000" b="1" dirty="0" smtClean="0"/>
              <a:t> ADAPTED TO ITS LOCAL ENVIRONMENT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4313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725" y="293910"/>
            <a:ext cx="9622887" cy="20174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Natural Selection does not GIVE organisms what they need, but allows organisms certain organisms to survive and reproduce based on what they HAVE (which is random)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volution.berkeley.edu/evosite/misconceps/images/misconceptions_beaver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2" y="2543175"/>
            <a:ext cx="6281737" cy="421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56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106710"/>
            <a:ext cx="8911687" cy="37827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NATURAL SELECTION ACTS UPON INDIVIDUALS, </a:t>
            </a:r>
            <a:br>
              <a:rPr lang="en-US" sz="5400" b="1" dirty="0" smtClean="0"/>
            </a:br>
            <a:r>
              <a:rPr lang="en-US" sz="5400" b="1" dirty="0" smtClean="0"/>
              <a:t>BUT CHANGES POPULATIONS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2062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325" y="332010"/>
            <a:ext cx="8911687" cy="1280890"/>
          </a:xfrm>
        </p:spPr>
        <p:txBody>
          <a:bodyPr/>
          <a:lstStyle/>
          <a:p>
            <a:r>
              <a:rPr lang="en-US" sz="4400" b="1" dirty="0" smtClean="0"/>
              <a:t>Extinction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325" y="1384300"/>
            <a:ext cx="5805488" cy="2921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Occurs when previous adaptations are no longer suitable for the present environment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96850"/>
            <a:ext cx="3987877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25" y="3575050"/>
            <a:ext cx="5619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79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xti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7746"/>
            <a:ext cx="11045825" cy="66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03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104774"/>
            <a:ext cx="5162550" cy="651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24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313" y="598710"/>
            <a:ext cx="8911687" cy="1280890"/>
          </a:xfrm>
        </p:spPr>
        <p:txBody>
          <a:bodyPr/>
          <a:lstStyle/>
          <a:p>
            <a:r>
              <a:rPr lang="en-US" b="1" u="sng" dirty="0" smtClean="0"/>
              <a:t>Evolution in 4 Basic Steps: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27200"/>
            <a:ext cx="8915400" cy="37776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 smtClean="0"/>
              <a:t>Heritable Variation Exists</a:t>
            </a:r>
          </a:p>
          <a:p>
            <a:pPr>
              <a:buAutoNum type="arabicPeriod"/>
            </a:pPr>
            <a:r>
              <a:rPr lang="en-US" sz="2400" dirty="0" smtClean="0"/>
              <a:t>More individuals are produced than will survive</a:t>
            </a:r>
          </a:p>
          <a:p>
            <a:pPr>
              <a:buAutoNum type="arabicPeriod"/>
            </a:pPr>
            <a:r>
              <a:rPr lang="en-US" sz="2400" dirty="0" smtClean="0"/>
              <a:t>Some individuals have traits (adaptations) that help them to survive and REPRODUCE</a:t>
            </a:r>
          </a:p>
          <a:p>
            <a:pPr>
              <a:buAutoNum type="arabicPeriod"/>
            </a:pPr>
            <a:r>
              <a:rPr lang="en-US" sz="2400" dirty="0" smtClean="0"/>
              <a:t>Survivors pass on those traits to their offspring (which increases the number that  have the trait).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 RESULTS: A POPULATION ADAPTED TO ITS ENVIRONMENT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253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9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reatio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4" y="482600"/>
            <a:ext cx="9534525" cy="59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724" y="319310"/>
            <a:ext cx="8911687" cy="1280890"/>
          </a:xfrm>
        </p:spPr>
        <p:txBody>
          <a:bodyPr/>
          <a:lstStyle/>
          <a:p>
            <a:r>
              <a:rPr lang="en-US" b="1" dirty="0" smtClean="0"/>
              <a:t>Artificial Selection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212" y="1035955"/>
            <a:ext cx="8915400" cy="37776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 like natural selection, but the HUMANS select the traits that “survive and prosper”</a:t>
            </a:r>
          </a:p>
          <a:p>
            <a:r>
              <a:rPr lang="en-US" sz="2400" dirty="0" smtClean="0"/>
              <a:t>Dog breeds, vegetables and foods and grains, cows, horses, greyhounds, etc..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3384550"/>
            <a:ext cx="5334000" cy="3238500"/>
          </a:xfrm>
          <a:prstGeom prst="rect">
            <a:avLst/>
          </a:prstGeom>
        </p:spPr>
      </p:pic>
      <p:sp>
        <p:nvSpPr>
          <p:cNvPr id="6" name="AutoShape 4" descr="Image result for artificial s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3508375"/>
            <a:ext cx="5715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9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25" y="344710"/>
            <a:ext cx="8911687" cy="1280890"/>
          </a:xfrm>
        </p:spPr>
        <p:txBody>
          <a:bodyPr/>
          <a:lstStyle/>
          <a:p>
            <a:r>
              <a:rPr lang="en-US" dirty="0" smtClean="0"/>
              <a:t>Pesticide Resistance (and Antibiotic Resistance)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Nature will find a way!</a:t>
            </a:r>
          </a:p>
          <a:p>
            <a:r>
              <a:rPr lang="en-US" sz="2600" dirty="0" smtClean="0"/>
              <a:t>Pesticide spraying kills all of the “bugs” that aren’t resistant</a:t>
            </a:r>
          </a:p>
          <a:p>
            <a:pPr lvl="1"/>
            <a:r>
              <a:rPr lang="en-US" sz="2200" dirty="0" smtClean="0"/>
              <a:t>Natural variation exists so that there are some that are resistant</a:t>
            </a:r>
          </a:p>
          <a:p>
            <a:r>
              <a:rPr lang="en-US" sz="2600" dirty="0" smtClean="0"/>
              <a:t>Those that survive reproduce and pass on their resistant traits</a:t>
            </a:r>
          </a:p>
          <a:p>
            <a:r>
              <a:rPr lang="en-US" sz="2600" dirty="0" smtClean="0"/>
              <a:t>And resistance increases!!</a:t>
            </a:r>
          </a:p>
          <a:p>
            <a:endParaRPr lang="en-US" sz="2600" dirty="0"/>
          </a:p>
          <a:p>
            <a:r>
              <a:rPr lang="en-US" sz="2600" dirty="0" smtClean="0"/>
              <a:t>Works the same for antibiotic resistance and anti-viral resistance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AutoShape 2" descr="Image result for pesticide resist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308" y="165099"/>
            <a:ext cx="8631492" cy="6506149"/>
          </a:xfrm>
        </p:spPr>
      </p:pic>
    </p:spTree>
    <p:extLst>
      <p:ext uri="{BB962C8B-B14F-4D97-AF65-F5344CB8AC3E}">
        <p14:creationId xmlns:p14="http://schemas.microsoft.com/office/powerpoint/2010/main" val="1703618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Misconceptions on Evolution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hlinkClick r:id="rId2"/>
              </a:rPr>
              <a:t>WATCH ME!  CLICK ON ME!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116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225" y="332010"/>
            <a:ext cx="5916075" cy="2487390"/>
          </a:xfrm>
        </p:spPr>
        <p:txBody>
          <a:bodyPr/>
          <a:lstStyle/>
          <a:p>
            <a:r>
              <a:rPr lang="en-US" b="1" dirty="0" smtClean="0"/>
              <a:t>Macroevolution vs. Microevolution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586" y="2082800"/>
            <a:ext cx="4684175" cy="4775200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Macro</a:t>
            </a:r>
            <a:r>
              <a:rPr lang="en-US" sz="2400" dirty="0" smtClean="0"/>
              <a:t> </a:t>
            </a:r>
            <a:r>
              <a:rPr lang="en-US" sz="2000" dirty="0" smtClean="0"/>
              <a:t>– takes a very long time and results in profound changes in the species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400" b="1" u="sng" dirty="0" smtClean="0"/>
              <a:t>Micro</a:t>
            </a:r>
            <a:r>
              <a:rPr lang="en-US" sz="2400" dirty="0" smtClean="0"/>
              <a:t> </a:t>
            </a:r>
            <a:r>
              <a:rPr lang="en-US" sz="2000" dirty="0" smtClean="0"/>
              <a:t>– refers to minor changes that can occur within a species in a relatively short period of time, </a:t>
            </a:r>
            <a:endParaRPr lang="en-US" sz="2000" dirty="0"/>
          </a:p>
          <a:p>
            <a:pPr lvl="1"/>
            <a:r>
              <a:rPr lang="en-US" dirty="0" smtClean="0"/>
              <a:t>like a change in coloration within a fish population.  </a:t>
            </a:r>
            <a:endParaRPr lang="en-US" dirty="0"/>
          </a:p>
        </p:txBody>
      </p:sp>
      <p:sp>
        <p:nvSpPr>
          <p:cNvPr id="4" name="AutoShape 2" descr="Image result for microevolution vs macro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0"/>
            <a:ext cx="5163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9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Ancestry of Life…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conclusion from Natural Selection?!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9524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225" y="687610"/>
            <a:ext cx="5090575" cy="4493990"/>
          </a:xfrm>
        </p:spPr>
        <p:txBody>
          <a:bodyPr>
            <a:normAutofit/>
          </a:bodyPr>
          <a:lstStyle/>
          <a:p>
            <a:r>
              <a:rPr lang="en-US" b="1" dirty="0" smtClean="0"/>
              <a:t>If we accept that life evolves, logic suggests that all life shares a common ancestor.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512" y="3937000"/>
            <a:ext cx="4586288" cy="3733800"/>
          </a:xfrm>
        </p:spPr>
        <p:txBody>
          <a:bodyPr/>
          <a:lstStyle/>
          <a:p>
            <a:r>
              <a:rPr lang="en-US" sz="2400" dirty="0" smtClean="0"/>
              <a:t>This is supported by all of the evidence we have found.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98437"/>
            <a:ext cx="53721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1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ideas were part of a larger change already underway…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were other contributors!...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victoriannetwork.org/styles/images/cfp_iss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471737"/>
            <a:ext cx="5699125" cy="42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44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325" y="5225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Carolus</a:t>
            </a:r>
            <a:r>
              <a:rPr lang="en-US" sz="4800" dirty="0" smtClean="0"/>
              <a:t> Linnaeus (1707-1780)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512" y="20701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Taxonomy (science of classifying organisms)</a:t>
            </a:r>
          </a:p>
          <a:p>
            <a:r>
              <a:rPr lang="en-US" sz="2800" dirty="0" smtClean="0"/>
              <a:t>Developed a binomial nomenclature (Homo sapiens)</a:t>
            </a:r>
          </a:p>
          <a:p>
            <a:pPr lvl="1"/>
            <a:r>
              <a:rPr lang="en-US" sz="2400" dirty="0" smtClean="0"/>
              <a:t>Two part names for each species</a:t>
            </a:r>
          </a:p>
          <a:p>
            <a:pPr lvl="1"/>
            <a:r>
              <a:rPr lang="en-US" sz="2400" dirty="0" smtClean="0"/>
              <a:t>He believed in special creation and fixity of species</a:t>
            </a:r>
            <a:endParaRPr lang="en-US" sz="2400" dirty="0"/>
          </a:p>
        </p:txBody>
      </p:sp>
      <p:pic>
        <p:nvPicPr>
          <p:cNvPr id="6146" name="Picture 2" descr="Image result for linna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759201"/>
            <a:ext cx="2596545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25" y="243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Georges </a:t>
            </a:r>
            <a:r>
              <a:rPr lang="en-US" sz="4400" dirty="0" err="1" smtClean="0"/>
              <a:t>LeClerc</a:t>
            </a:r>
            <a:r>
              <a:rPr lang="en-US" sz="4400" dirty="0" smtClean="0"/>
              <a:t> and </a:t>
            </a:r>
            <a:br>
              <a:rPr lang="en-US" sz="4400" dirty="0" smtClean="0"/>
            </a:br>
            <a:r>
              <a:rPr lang="en-US" sz="4400" dirty="0" smtClean="0"/>
              <a:t>Georges Cuvier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 smtClean="0"/>
              <a:t>LeClerc</a:t>
            </a:r>
            <a:r>
              <a:rPr lang="en-US" sz="2400" dirty="0" smtClean="0"/>
              <a:t> – hinted towards some sort of a descent with modification and influence of the environment on species</a:t>
            </a:r>
          </a:p>
          <a:p>
            <a:r>
              <a:rPr lang="en-US" sz="2400" u="sng" dirty="0" smtClean="0"/>
              <a:t>Cuvier</a:t>
            </a:r>
            <a:r>
              <a:rPr lang="en-US" sz="2400" dirty="0" smtClean="0"/>
              <a:t> – founded paleontology</a:t>
            </a:r>
          </a:p>
          <a:p>
            <a:pPr lvl="1"/>
            <a:r>
              <a:rPr lang="en-US" sz="2000" b="1" dirty="0" smtClean="0"/>
              <a:t>Extinctions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Catastrophism  the idea that catastrophic extinctions occurred and repopulation followed by surviving species</a:t>
            </a:r>
            <a:endParaRPr lang="en-US" sz="2000" dirty="0"/>
          </a:p>
        </p:txBody>
      </p:sp>
      <p:pic>
        <p:nvPicPr>
          <p:cNvPr id="7170" name="Picture 2" descr="Image result for georges cuv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470" y="4755522"/>
            <a:ext cx="1423629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georges lecle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165600"/>
            <a:ext cx="1938337" cy="249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0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325" y="4717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Lyell and Malthus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Lyell – wrote Principles of Geology – said Earth was VERY OLD!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Malthus – wrote about how populations would like to grow forever, but don’t … due to… LIMITED RESOURCES!</a:t>
            </a:r>
            <a:endParaRPr lang="en-US" sz="2800" dirty="0"/>
          </a:p>
        </p:txBody>
      </p:sp>
      <p:pic>
        <p:nvPicPr>
          <p:cNvPr id="8198" name="Picture 6" descr="Image result for ly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3305"/>
            <a:ext cx="230124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malth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97" y="4356100"/>
            <a:ext cx="1851025" cy="23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425" y="3193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Jean-Baptiste </a:t>
            </a:r>
            <a:r>
              <a:rPr lang="en-US" sz="4800" u="sng" dirty="0" smtClean="0"/>
              <a:t>Lamarck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719" y="2044700"/>
            <a:ext cx="7923381" cy="4419600"/>
          </a:xfrm>
        </p:spPr>
        <p:txBody>
          <a:bodyPr/>
          <a:lstStyle/>
          <a:p>
            <a:r>
              <a:rPr lang="en-US" sz="2800" dirty="0" smtClean="0"/>
              <a:t>The idea of Acquired Characteristics</a:t>
            </a:r>
          </a:p>
          <a:p>
            <a:pPr lvl="1"/>
            <a:r>
              <a:rPr lang="en-US" sz="2400" dirty="0" smtClean="0"/>
              <a:t>Involves descent with modification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b="1" dirty="0" smtClean="0"/>
              <a:t>Inheritance of Acquired Characteristics </a:t>
            </a:r>
            <a:r>
              <a:rPr lang="en-US" sz="2400" dirty="0" smtClean="0"/>
              <a:t>– organisms became adapted to their environment during their lifetime and pass these adaptations to their offspring</a:t>
            </a:r>
          </a:p>
          <a:p>
            <a:pPr lvl="1"/>
            <a:endParaRPr lang="en-US" dirty="0"/>
          </a:p>
        </p:txBody>
      </p:sp>
      <p:pic>
        <p:nvPicPr>
          <p:cNvPr id="4" name="Picture 4" descr="Image result for lamarck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" y="175759"/>
            <a:ext cx="3238500" cy="660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Darwin’s Theory of Evolution… </a:t>
            </a:r>
            <a:br>
              <a:rPr lang="en-US" dirty="0" smtClean="0"/>
            </a:br>
            <a:r>
              <a:rPr lang="en-US" b="1" dirty="0" smtClean="0"/>
              <a:t>what did he base it on!?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71812" y="1778000"/>
            <a:ext cx="8915400" cy="3777622"/>
          </a:xfrm>
        </p:spPr>
        <p:txBody>
          <a:bodyPr/>
          <a:lstStyle/>
          <a:p>
            <a:r>
              <a:rPr lang="en-US" dirty="0" smtClean="0"/>
              <a:t>HMS Beagle voyage</a:t>
            </a:r>
          </a:p>
          <a:p>
            <a:r>
              <a:rPr lang="en-US" dirty="0" smtClean="0"/>
              <a:t>Built on other scientists’ ideas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Image result for darwin voy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2886074"/>
            <a:ext cx="7934325" cy="38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1248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235</TotalTime>
  <Words>750</Words>
  <Application>Microsoft Office PowerPoint</Application>
  <PresentationFormat>Widescreen</PresentationFormat>
  <Paragraphs>90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Gungsuh</vt:lpstr>
      <vt:lpstr>メイリオ</vt:lpstr>
      <vt:lpstr>Arial</vt:lpstr>
      <vt:lpstr>Century Gothic</vt:lpstr>
      <vt:lpstr>Times New Roman</vt:lpstr>
      <vt:lpstr>Wingdings</vt:lpstr>
      <vt:lpstr>Wingdings 3</vt:lpstr>
      <vt:lpstr>Wisp</vt:lpstr>
      <vt:lpstr>Darwin and Evolution</vt:lpstr>
      <vt:lpstr>The Pre-Darwinian view:</vt:lpstr>
      <vt:lpstr>PowerPoint Presentation</vt:lpstr>
      <vt:lpstr>Darwin’s ideas were part of a larger change already underway…</vt:lpstr>
      <vt:lpstr>Carolus Linnaeus (1707-1780)</vt:lpstr>
      <vt:lpstr>Georges LeClerc and  Georges Cuvier</vt:lpstr>
      <vt:lpstr>Lyell and Malthus</vt:lpstr>
      <vt:lpstr>Jean-Baptiste Lamarck</vt:lpstr>
      <vt:lpstr>Darwin’s Theory of Evolution…  what did he base it on!?</vt:lpstr>
      <vt:lpstr>Darwin’s evidence</vt:lpstr>
      <vt:lpstr>Geology and Fossils</vt:lpstr>
      <vt:lpstr>PowerPoint Presentation</vt:lpstr>
      <vt:lpstr>Biogeography</vt:lpstr>
      <vt:lpstr>The Galapagos Islands</vt:lpstr>
      <vt:lpstr>Darwin’s Finches</vt:lpstr>
      <vt:lpstr>PowerPoint Presentation</vt:lpstr>
      <vt:lpstr>So Darwin went home after his voyage, and not until 20 YEARS LATER…</vt:lpstr>
      <vt:lpstr>But he was only prompted to do so after he got a letter from another naturalist asking for his thoughts on his theory … the SAME theory…  So UH-OH!! Better hurry up and publish!!                Sorry Sir Alfred Wallace… </vt:lpstr>
      <vt:lpstr>(1859)</vt:lpstr>
      <vt:lpstr>How Natural Selection and Adaptation Works…  (What did Darwin say in his book)</vt:lpstr>
      <vt:lpstr>PowerPoint Presentation</vt:lpstr>
      <vt:lpstr>Fitness = a measure of an organism’s reproductive success</vt:lpstr>
      <vt:lpstr>Natural Selection does not GIVE organisms what they need, but allows organisms certain organisms to survive and reproduce based on what they HAVE (which is random)</vt:lpstr>
      <vt:lpstr>NATURAL SELECTION ACTS UPON INDIVIDUALS,  BUT CHANGES POPULATIONS</vt:lpstr>
      <vt:lpstr>Extinction</vt:lpstr>
      <vt:lpstr>PowerPoint Presentation</vt:lpstr>
      <vt:lpstr>PowerPoint Presentation</vt:lpstr>
      <vt:lpstr>Evolution in 4 Basic Steps:</vt:lpstr>
      <vt:lpstr>Examples</vt:lpstr>
      <vt:lpstr>Artificial Selection </vt:lpstr>
      <vt:lpstr>Pesticide Resistance (and Antibiotic Resistance)</vt:lpstr>
      <vt:lpstr>PowerPoint Presentation</vt:lpstr>
      <vt:lpstr>Misconceptions on Evolution Video</vt:lpstr>
      <vt:lpstr>Macroevolution vs. Microevolution</vt:lpstr>
      <vt:lpstr>Ancestry of Life…</vt:lpstr>
      <vt:lpstr>If we accept that life evolves, logic suggests that all life shares a common ancestor.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Evolution</dc:title>
  <dc:creator>Elena Oldendorf</dc:creator>
  <cp:lastModifiedBy>Elena Oldendorf</cp:lastModifiedBy>
  <cp:revision>26</cp:revision>
  <dcterms:created xsi:type="dcterms:W3CDTF">2017-03-16T16:13:31Z</dcterms:created>
  <dcterms:modified xsi:type="dcterms:W3CDTF">2017-03-17T16:30:21Z</dcterms:modified>
</cp:coreProperties>
</file>