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F8A9B-834D-47EF-8767-6C4A5400718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56DB4-90C3-44F3-96CF-2D465ECD3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3CD7F22F-3CD6-4DBE-A29D-222C879FFEB4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72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ABF1C71B-75D4-4317-8104-623B2A7741F0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784DB556-E7B8-43C4-8FA1-3CD8B292F17E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16384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10.20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leaf anatomy and the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pathway.</a:t>
            </a:r>
          </a:p>
        </p:txBody>
      </p:sp>
    </p:spTree>
    <p:extLst>
      <p:ext uri="{BB962C8B-B14F-4D97-AF65-F5344CB8AC3E}">
        <p14:creationId xmlns:p14="http://schemas.microsoft.com/office/powerpoint/2010/main" val="353785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7E71A86-AEE0-43AB-B755-F23AFFEAD0D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0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A105FCFE-D675-493A-9B72-3176697ECC62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3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43D7121-38BD-4FF5-A3C5-B039D469806C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7D26CEB3-33FF-4CC3-AFE6-7D117DB6315A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16998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10.21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and CAM photosynthesis compared.</a:t>
            </a:r>
          </a:p>
        </p:txBody>
      </p:sp>
    </p:spTree>
    <p:extLst>
      <p:ext uri="{BB962C8B-B14F-4D97-AF65-F5344CB8AC3E}">
        <p14:creationId xmlns:p14="http://schemas.microsoft.com/office/powerpoint/2010/main" val="3345398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AE6F31D-85C5-48EE-9E72-84F22924A0FE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2EF90BA1-9488-4703-8D2B-20432E4808D6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17203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10.21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and CAM photosynthesis compared.</a:t>
            </a:r>
          </a:p>
        </p:txBody>
      </p:sp>
    </p:spTree>
    <p:extLst>
      <p:ext uri="{BB962C8B-B14F-4D97-AF65-F5344CB8AC3E}">
        <p14:creationId xmlns:p14="http://schemas.microsoft.com/office/powerpoint/2010/main" val="1743302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686C7CC-DCFA-49F8-AD56-B59A18E1051B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03A0D63F-AEEB-4409-B09B-BD7B40476AA0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17408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10.21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and CAM photosynthesis compared.</a:t>
            </a:r>
          </a:p>
        </p:txBody>
      </p:sp>
    </p:spTree>
    <p:extLst>
      <p:ext uri="{BB962C8B-B14F-4D97-AF65-F5344CB8AC3E}">
        <p14:creationId xmlns:p14="http://schemas.microsoft.com/office/powerpoint/2010/main" val="18236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8EBDECEF-9CA4-4E64-9296-E59F2B0F567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0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8F1DFB00-5A9A-484C-97FE-32BC31448EDA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4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6E75E308-FCDE-4548-9947-6659D318BD51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7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0FF78AA-DFA6-4697-B7DA-BE118141CD3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6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F04CC55D-2E02-4459-9420-E664C062EE4E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04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096AA769-A2EF-4874-AB20-7DD32818A788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8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B1BD59FE-CC17-4913-94D0-6430C2EAF8CC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370045A3-8497-4E71-A8B6-92A8F0E764B3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15974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10.20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leaf anatomy and the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pathway.</a:t>
            </a:r>
          </a:p>
        </p:txBody>
      </p:sp>
    </p:spTree>
    <p:extLst>
      <p:ext uri="{BB962C8B-B14F-4D97-AF65-F5344CB8AC3E}">
        <p14:creationId xmlns:p14="http://schemas.microsoft.com/office/powerpoint/2010/main" val="192180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9BBA2A8-603E-457D-8A95-CB526374B396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r"/>
            <a:fld id="{74A7606E-5A2D-40BD-A19E-1BE50F326EA5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16179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10.20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leaf anatomy and the C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4</a:t>
            </a:r>
            <a:r>
              <a:rPr lang="en-US" altLang="en-US" smtClean="0">
                <a:latin typeface="Times New Roman" panose="02020603050405020304" pitchFamily="18" charset="0"/>
              </a:rPr>
              <a:t> pathway.</a:t>
            </a:r>
          </a:p>
        </p:txBody>
      </p:sp>
    </p:spTree>
    <p:extLst>
      <p:ext uri="{BB962C8B-B14F-4D97-AF65-F5344CB8AC3E}">
        <p14:creationId xmlns:p14="http://schemas.microsoft.com/office/powerpoint/2010/main" val="138864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5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6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23FED-A29B-4AE7-A091-13815FDC5511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7976-6459-48BE-987E-5975FE4DE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UzMaoaXKa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2" name="Picture 6" descr="Image result for cac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5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305" y="148718"/>
            <a:ext cx="8577020" cy="4119870"/>
          </a:xfrm>
        </p:spPr>
        <p:txBody>
          <a:bodyPr>
            <a:normAutofit/>
          </a:bodyPr>
          <a:lstStyle/>
          <a:p>
            <a:r>
              <a:rPr lang="en-US" sz="5400" b="1" dirty="0"/>
              <a:t>Adaptations of Plants to deal with HOT or DRY climates</a:t>
            </a:r>
          </a:p>
        </p:txBody>
      </p:sp>
      <p:pic>
        <p:nvPicPr>
          <p:cNvPr id="203780" name="Picture 4" descr="Image result for hot clim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45603"/>
            <a:ext cx="533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0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10.20a</a:t>
            </a:r>
          </a:p>
        </p:txBody>
      </p:sp>
      <p:pic>
        <p:nvPicPr>
          <p:cNvPr id="160771" name="Picture 36" descr="10_20aC4Pathwa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9" y="1322389"/>
            <a:ext cx="58896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675439" y="1344614"/>
            <a:ext cx="1831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</a:t>
            </a:r>
            <a:r>
              <a:rPr lang="en-US" altLang="en-US" sz="1800" b="1" baseline="-25000"/>
              <a:t>4</a:t>
            </a:r>
            <a:r>
              <a:rPr lang="en-US" altLang="en-US" sz="1800" b="1"/>
              <a:t> leaf anatomy</a:t>
            </a:r>
          </a:p>
        </p:txBody>
      </p:sp>
      <p:sp>
        <p:nvSpPr>
          <p:cNvPr id="160773" name="Text Box 6"/>
          <p:cNvSpPr txBox="1">
            <a:spLocks noChangeArrowheads="1"/>
          </p:cNvSpPr>
          <p:nvPr/>
        </p:nvSpPr>
        <p:spPr bwMode="auto">
          <a:xfrm>
            <a:off x="3201988" y="2157413"/>
            <a:ext cx="17081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Photosynthetic</a:t>
            </a:r>
            <a:br>
              <a:rPr lang="en-US" altLang="en-US" sz="1800" b="1"/>
            </a:br>
            <a:r>
              <a:rPr lang="en-US" altLang="en-US" sz="1800" b="1"/>
              <a:t>cells of C</a:t>
            </a:r>
            <a:r>
              <a:rPr lang="en-US" altLang="en-US" sz="1800" b="1" baseline="-25000"/>
              <a:t>4</a:t>
            </a:r>
            <a:r>
              <a:rPr lang="en-US" altLang="en-US" sz="1800" b="1"/>
              <a:t> </a:t>
            </a:r>
            <a:br>
              <a:rPr lang="en-US" altLang="en-US" sz="1800" b="1"/>
            </a:br>
            <a:r>
              <a:rPr lang="en-US" altLang="en-US" sz="1800" b="1"/>
              <a:t>plant leaf</a:t>
            </a:r>
          </a:p>
        </p:txBody>
      </p:sp>
      <p:sp>
        <p:nvSpPr>
          <p:cNvPr id="160774" name="Text Box 7"/>
          <p:cNvSpPr txBox="1">
            <a:spLocks noChangeArrowheads="1"/>
          </p:cNvSpPr>
          <p:nvPr/>
        </p:nvSpPr>
        <p:spPr bwMode="auto">
          <a:xfrm>
            <a:off x="5102226" y="1952625"/>
            <a:ext cx="1674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Mesophyll cell</a:t>
            </a:r>
          </a:p>
        </p:txBody>
      </p:sp>
      <p:sp>
        <p:nvSpPr>
          <p:cNvPr id="160775" name="Text Box 8"/>
          <p:cNvSpPr txBox="1">
            <a:spLocks noChangeArrowheads="1"/>
          </p:cNvSpPr>
          <p:nvPr/>
        </p:nvSpPr>
        <p:spPr bwMode="auto">
          <a:xfrm>
            <a:off x="5114926" y="2414588"/>
            <a:ext cx="9191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Bundle-</a:t>
            </a:r>
            <a:br>
              <a:rPr lang="en-US" altLang="en-US" sz="1800" b="1"/>
            </a:br>
            <a:r>
              <a:rPr lang="en-US" altLang="en-US" sz="1800" b="1"/>
              <a:t>sheath</a:t>
            </a:r>
            <a:br>
              <a:rPr lang="en-US" altLang="en-US" sz="1800" b="1"/>
            </a:br>
            <a:r>
              <a:rPr lang="en-US" altLang="en-US" sz="1800" b="1"/>
              <a:t>cell</a:t>
            </a:r>
          </a:p>
        </p:txBody>
      </p:sp>
      <p:sp>
        <p:nvSpPr>
          <p:cNvPr id="160776" name="Text Box 9"/>
          <p:cNvSpPr txBox="1">
            <a:spLocks noChangeArrowheads="1"/>
          </p:cNvSpPr>
          <p:nvPr/>
        </p:nvSpPr>
        <p:spPr bwMode="auto">
          <a:xfrm>
            <a:off x="3816351" y="3448051"/>
            <a:ext cx="1901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Vein</a:t>
            </a:r>
            <a:br>
              <a:rPr lang="en-US" altLang="en-US" sz="1800" b="1"/>
            </a:br>
            <a:r>
              <a:rPr lang="en-US" altLang="en-US" sz="1800" b="1"/>
              <a:t>(vascular tissue)</a:t>
            </a:r>
          </a:p>
        </p:txBody>
      </p:sp>
      <p:sp>
        <p:nvSpPr>
          <p:cNvPr id="160777" name="Text Box 10"/>
          <p:cNvSpPr txBox="1">
            <a:spLocks noChangeArrowheads="1"/>
          </p:cNvSpPr>
          <p:nvPr/>
        </p:nvSpPr>
        <p:spPr bwMode="auto">
          <a:xfrm>
            <a:off x="6835775" y="5140325"/>
            <a:ext cx="814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Stoma</a:t>
            </a:r>
          </a:p>
        </p:txBody>
      </p:sp>
      <p:sp>
        <p:nvSpPr>
          <p:cNvPr id="160778" name="AutoShape 25"/>
          <p:cNvSpPr>
            <a:spLocks/>
          </p:cNvSpPr>
          <p:nvPr/>
        </p:nvSpPr>
        <p:spPr bwMode="auto">
          <a:xfrm>
            <a:off x="4859338" y="1892300"/>
            <a:ext cx="258762" cy="1270000"/>
          </a:xfrm>
          <a:prstGeom prst="leftBrace">
            <a:avLst>
              <a:gd name="adj1" fmla="val 409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0779" name="AutoShape 26"/>
          <p:cNvSpPr>
            <a:spLocks/>
          </p:cNvSpPr>
          <p:nvPr/>
        </p:nvSpPr>
        <p:spPr bwMode="auto">
          <a:xfrm>
            <a:off x="5778501" y="3525839"/>
            <a:ext cx="271463" cy="503237"/>
          </a:xfrm>
          <a:prstGeom prst="leftBrace">
            <a:avLst>
              <a:gd name="adj1" fmla="val 154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60780" name="Line 32"/>
          <p:cNvSpPr>
            <a:spLocks noChangeShapeType="1"/>
          </p:cNvSpPr>
          <p:nvPr/>
        </p:nvSpPr>
        <p:spPr bwMode="auto">
          <a:xfrm>
            <a:off x="5862639" y="2209801"/>
            <a:ext cx="555625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Line 33"/>
          <p:cNvSpPr>
            <a:spLocks noChangeShapeType="1"/>
          </p:cNvSpPr>
          <p:nvPr/>
        </p:nvSpPr>
        <p:spPr bwMode="auto">
          <a:xfrm>
            <a:off x="5545138" y="3028950"/>
            <a:ext cx="635000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Line 34"/>
          <p:cNvSpPr>
            <a:spLocks noChangeShapeType="1"/>
          </p:cNvSpPr>
          <p:nvPr/>
        </p:nvSpPr>
        <p:spPr bwMode="auto">
          <a:xfrm flipH="1">
            <a:off x="5676900" y="3778250"/>
            <a:ext cx="146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Line 35"/>
          <p:cNvSpPr>
            <a:spLocks noChangeShapeType="1"/>
          </p:cNvSpPr>
          <p:nvPr/>
        </p:nvSpPr>
        <p:spPr bwMode="auto">
          <a:xfrm>
            <a:off x="7185025" y="4233863"/>
            <a:ext cx="0" cy="92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10.20b</a:t>
            </a:r>
          </a:p>
        </p:txBody>
      </p:sp>
      <p:pic>
        <p:nvPicPr>
          <p:cNvPr id="162819" name="Picture 32" descr="10_20bC4Pathwa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9" y="136525"/>
            <a:ext cx="43767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5224463" y="149226"/>
            <a:ext cx="1765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The C</a:t>
            </a:r>
            <a:r>
              <a:rPr lang="en-US" altLang="en-US" sz="1700" b="1" baseline="-25000"/>
              <a:t>4</a:t>
            </a:r>
            <a:r>
              <a:rPr lang="en-US" altLang="en-US" sz="1700" b="1"/>
              <a:t> pathway</a:t>
            </a:r>
          </a:p>
        </p:txBody>
      </p:sp>
      <p:sp>
        <p:nvSpPr>
          <p:cNvPr id="162821" name="Text Box 11"/>
          <p:cNvSpPr txBox="1">
            <a:spLocks noChangeArrowheads="1"/>
          </p:cNvSpPr>
          <p:nvPr/>
        </p:nvSpPr>
        <p:spPr bwMode="auto">
          <a:xfrm>
            <a:off x="4579939" y="528638"/>
            <a:ext cx="1074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Mesophyll </a:t>
            </a:r>
            <a:br>
              <a:rPr lang="en-US" altLang="en-US" sz="1700" b="1"/>
            </a:br>
            <a:r>
              <a:rPr lang="en-US" altLang="en-US" sz="1700" b="1"/>
              <a:t>cell</a:t>
            </a:r>
          </a:p>
        </p:txBody>
      </p:sp>
      <p:sp>
        <p:nvSpPr>
          <p:cNvPr id="162822" name="Text Box 12"/>
          <p:cNvSpPr txBox="1">
            <a:spLocks noChangeArrowheads="1"/>
          </p:cNvSpPr>
          <p:nvPr/>
        </p:nvSpPr>
        <p:spPr bwMode="auto">
          <a:xfrm>
            <a:off x="5267325" y="833439"/>
            <a:ext cx="1779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PEP carboxylase</a:t>
            </a:r>
          </a:p>
        </p:txBody>
      </p:sp>
      <p:sp>
        <p:nvSpPr>
          <p:cNvPr id="162823" name="Text Box 13"/>
          <p:cNvSpPr txBox="1">
            <a:spLocks noChangeArrowheads="1"/>
          </p:cNvSpPr>
          <p:nvPr/>
        </p:nvSpPr>
        <p:spPr bwMode="auto">
          <a:xfrm>
            <a:off x="7827964" y="693739"/>
            <a:ext cx="447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CO</a:t>
            </a:r>
            <a:r>
              <a:rPr lang="en-US" altLang="en-US" sz="1700" b="1" baseline="-25000"/>
              <a:t>2</a:t>
            </a:r>
          </a:p>
        </p:txBody>
      </p:sp>
      <p:sp>
        <p:nvSpPr>
          <p:cNvPr id="162824" name="Text Box 14"/>
          <p:cNvSpPr txBox="1">
            <a:spLocks noChangeArrowheads="1"/>
          </p:cNvSpPr>
          <p:nvPr/>
        </p:nvSpPr>
        <p:spPr bwMode="auto">
          <a:xfrm>
            <a:off x="4665664" y="1766889"/>
            <a:ext cx="1779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Oxaloacetate (4C)</a:t>
            </a:r>
          </a:p>
        </p:txBody>
      </p:sp>
      <p:sp>
        <p:nvSpPr>
          <p:cNvPr id="162825" name="Text Box 15"/>
          <p:cNvSpPr txBox="1">
            <a:spLocks noChangeArrowheads="1"/>
          </p:cNvSpPr>
          <p:nvPr/>
        </p:nvSpPr>
        <p:spPr bwMode="auto">
          <a:xfrm>
            <a:off x="6721476" y="1773239"/>
            <a:ext cx="917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PEP (3C)</a:t>
            </a:r>
          </a:p>
        </p:txBody>
      </p:sp>
      <p:sp>
        <p:nvSpPr>
          <p:cNvPr id="162826" name="Text Box 16"/>
          <p:cNvSpPr txBox="1">
            <a:spLocks noChangeArrowheads="1"/>
          </p:cNvSpPr>
          <p:nvPr/>
        </p:nvSpPr>
        <p:spPr bwMode="auto">
          <a:xfrm>
            <a:off x="4897438" y="2395538"/>
            <a:ext cx="1200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Malate (4C)</a:t>
            </a:r>
          </a:p>
        </p:txBody>
      </p:sp>
      <p:sp>
        <p:nvSpPr>
          <p:cNvPr id="162827" name="Text Box 17"/>
          <p:cNvSpPr txBox="1">
            <a:spLocks noChangeArrowheads="1"/>
          </p:cNvSpPr>
          <p:nvPr/>
        </p:nvSpPr>
        <p:spPr bwMode="auto">
          <a:xfrm>
            <a:off x="6213475" y="3105151"/>
            <a:ext cx="1435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Pyruvate (3C)</a:t>
            </a:r>
          </a:p>
        </p:txBody>
      </p:sp>
      <p:sp>
        <p:nvSpPr>
          <p:cNvPr id="162828" name="Text Box 18"/>
          <p:cNvSpPr txBox="1">
            <a:spLocks noChangeArrowheads="1"/>
          </p:cNvSpPr>
          <p:nvPr/>
        </p:nvSpPr>
        <p:spPr bwMode="auto">
          <a:xfrm>
            <a:off x="5824539" y="3468689"/>
            <a:ext cx="447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CO</a:t>
            </a:r>
            <a:r>
              <a:rPr lang="en-US" altLang="en-US" sz="1700" b="1" baseline="-25000"/>
              <a:t>2</a:t>
            </a:r>
          </a:p>
        </p:txBody>
      </p:sp>
      <p:sp>
        <p:nvSpPr>
          <p:cNvPr id="162829" name="Text Box 19"/>
          <p:cNvSpPr txBox="1">
            <a:spLocks noChangeArrowheads="1"/>
          </p:cNvSpPr>
          <p:nvPr/>
        </p:nvSpPr>
        <p:spPr bwMode="auto">
          <a:xfrm>
            <a:off x="4421189" y="3254375"/>
            <a:ext cx="8223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Bundle-</a:t>
            </a:r>
            <a:br>
              <a:rPr lang="en-US" altLang="en-US" sz="1700" b="1"/>
            </a:br>
            <a:r>
              <a:rPr lang="en-US" altLang="en-US" sz="1700" b="1"/>
              <a:t>sheath</a:t>
            </a:r>
            <a:br>
              <a:rPr lang="en-US" altLang="en-US" sz="1700" b="1"/>
            </a:br>
            <a:r>
              <a:rPr lang="en-US" altLang="en-US" sz="1700" b="1"/>
              <a:t>cell</a:t>
            </a:r>
          </a:p>
        </p:txBody>
      </p:sp>
      <p:sp>
        <p:nvSpPr>
          <p:cNvPr id="162830" name="Text Box 20"/>
          <p:cNvSpPr txBox="1">
            <a:spLocks noChangeArrowheads="1"/>
          </p:cNvSpPr>
          <p:nvPr/>
        </p:nvSpPr>
        <p:spPr bwMode="auto">
          <a:xfrm>
            <a:off x="6426200" y="4065589"/>
            <a:ext cx="68103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Calvin</a:t>
            </a:r>
            <a:br>
              <a:rPr lang="en-US" altLang="en-US" sz="1700" b="1"/>
            </a:br>
            <a:r>
              <a:rPr lang="en-US" altLang="en-US" sz="1700" b="1"/>
              <a:t>Cycle</a:t>
            </a:r>
          </a:p>
        </p:txBody>
      </p:sp>
      <p:sp>
        <p:nvSpPr>
          <p:cNvPr id="162831" name="Text Box 21"/>
          <p:cNvSpPr txBox="1">
            <a:spLocks noChangeArrowheads="1"/>
          </p:cNvSpPr>
          <p:nvPr/>
        </p:nvSpPr>
        <p:spPr bwMode="auto">
          <a:xfrm>
            <a:off x="6121400" y="4978401"/>
            <a:ext cx="6810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Sugar</a:t>
            </a:r>
          </a:p>
        </p:txBody>
      </p:sp>
      <p:sp>
        <p:nvSpPr>
          <p:cNvPr id="162832" name="Text Box 22"/>
          <p:cNvSpPr txBox="1">
            <a:spLocks noChangeArrowheads="1"/>
          </p:cNvSpPr>
          <p:nvPr/>
        </p:nvSpPr>
        <p:spPr bwMode="auto">
          <a:xfrm>
            <a:off x="5695950" y="5786439"/>
            <a:ext cx="9159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Vascular</a:t>
            </a:r>
            <a:br>
              <a:rPr lang="en-US" altLang="en-US" sz="1700" b="1"/>
            </a:br>
            <a:r>
              <a:rPr lang="en-US" altLang="en-US" sz="1700" b="1"/>
              <a:t>tissue</a:t>
            </a:r>
          </a:p>
        </p:txBody>
      </p:sp>
      <p:sp>
        <p:nvSpPr>
          <p:cNvPr id="162833" name="Text Box 23"/>
          <p:cNvSpPr txBox="1">
            <a:spLocks noChangeArrowheads="1"/>
          </p:cNvSpPr>
          <p:nvPr/>
        </p:nvSpPr>
        <p:spPr bwMode="auto">
          <a:xfrm>
            <a:off x="7337425" y="2041525"/>
            <a:ext cx="508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ADP</a:t>
            </a:r>
          </a:p>
        </p:txBody>
      </p:sp>
      <p:sp>
        <p:nvSpPr>
          <p:cNvPr id="162834" name="Text Box 24"/>
          <p:cNvSpPr txBox="1">
            <a:spLocks noChangeArrowheads="1"/>
          </p:cNvSpPr>
          <p:nvPr/>
        </p:nvSpPr>
        <p:spPr bwMode="auto">
          <a:xfrm>
            <a:off x="7226300" y="2420938"/>
            <a:ext cx="508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700" b="1"/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5648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dem darn CO2 levels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Increasing levels of CO</a:t>
            </a:r>
            <a:r>
              <a:rPr lang="en-US" altLang="en-US" baseline="-25000" smtClean="0"/>
              <a:t>2</a:t>
            </a:r>
            <a:r>
              <a:rPr lang="en-US" altLang="en-US" smtClean="0"/>
              <a:t> may affect C</a:t>
            </a:r>
            <a:r>
              <a:rPr lang="en-US" altLang="en-US" baseline="-25000" smtClean="0"/>
              <a:t>3</a:t>
            </a:r>
            <a:r>
              <a:rPr lang="en-US" altLang="en-US" smtClean="0"/>
              <a:t> and C</a:t>
            </a:r>
            <a:r>
              <a:rPr lang="en-US" altLang="en-US" baseline="-25000" smtClean="0"/>
              <a:t>4</a:t>
            </a:r>
            <a:r>
              <a:rPr lang="en-US" altLang="en-US" smtClean="0"/>
              <a:t> plants differently, </a:t>
            </a:r>
          </a:p>
          <a:p>
            <a:pPr lvl="1" eaLnBrk="1" hangingPunct="1"/>
            <a:r>
              <a:rPr lang="en-US" altLang="en-US" smtClean="0"/>
              <a:t>May be changing the relative abundance of these species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The effects of such changes are unpredictable and a cause for concern</a:t>
            </a:r>
          </a:p>
        </p:txBody>
      </p:sp>
      <p:grpSp>
        <p:nvGrpSpPr>
          <p:cNvPr id="164868" name="Group 4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64870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64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64869" name="Rectangle 7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860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533400"/>
            <a:ext cx="8815953" cy="58247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 smtClean="0"/>
              <a:t>CAM Plants  </a:t>
            </a:r>
            <a:r>
              <a:rPr lang="en-US" altLang="en-US" sz="4800" dirty="0" smtClean="0"/>
              <a:t>(another mechanism)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65250"/>
            <a:ext cx="8229600" cy="4121150"/>
          </a:xfrm>
        </p:spPr>
        <p:txBody>
          <a:bodyPr/>
          <a:lstStyle/>
          <a:p>
            <a:pPr eaLnBrk="1" hangingPunct="1"/>
            <a:r>
              <a:rPr lang="en-US" altLang="en-US" dirty="0"/>
              <a:t>Some plants, including succulents, use </a:t>
            </a:r>
            <a:r>
              <a:rPr lang="en-US" altLang="en-US" b="1" dirty="0" err="1"/>
              <a:t>crassulacean</a:t>
            </a:r>
            <a:r>
              <a:rPr lang="en-US" altLang="en-US" b="1" dirty="0"/>
              <a:t> acid metabolism (CAM)</a:t>
            </a:r>
            <a:r>
              <a:rPr lang="en-US" altLang="en-US" dirty="0"/>
              <a:t> to fix carbon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dirty="0"/>
          </a:p>
          <a:p>
            <a:pPr eaLnBrk="1" hangingPunct="1"/>
            <a:r>
              <a:rPr lang="en-US" altLang="en-US" b="1" dirty="0"/>
              <a:t>CAM plants </a:t>
            </a:r>
            <a:r>
              <a:rPr lang="en-US" altLang="en-US" dirty="0"/>
              <a:t>open their stomata at night</a:t>
            </a:r>
          </a:p>
          <a:p>
            <a:pPr lvl="1" eaLnBrk="1" hangingPunct="1"/>
            <a:r>
              <a:rPr lang="en-US" altLang="en-US" dirty="0"/>
              <a:t>incorporating CO</a:t>
            </a:r>
            <a:r>
              <a:rPr lang="en-US" altLang="en-US" baseline="-25000" dirty="0"/>
              <a:t>2</a:t>
            </a:r>
            <a:r>
              <a:rPr lang="en-US" altLang="en-US" dirty="0"/>
              <a:t> into </a:t>
            </a:r>
            <a:r>
              <a:rPr lang="en-US" altLang="en-US" sz="3200" dirty="0"/>
              <a:t>organic acids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Stomata close during the day, and CO</a:t>
            </a:r>
            <a:r>
              <a:rPr lang="en-US" altLang="en-US" baseline="-25000" dirty="0"/>
              <a:t>2 </a:t>
            </a:r>
            <a:r>
              <a:rPr lang="en-US" altLang="en-US" dirty="0"/>
              <a:t>is released from organic acids and used in the Calvin cycle</a:t>
            </a:r>
          </a:p>
        </p:txBody>
      </p:sp>
      <p:grpSp>
        <p:nvGrpSpPr>
          <p:cNvPr id="166916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669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66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66917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5363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621" y="1531157"/>
            <a:ext cx="9499169" cy="41722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 one mechanism changes the place where the Calvin Cycle takes place, and one changes the time when it takes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3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7" descr="10_21_C4andCAMPhotosyn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36525"/>
            <a:ext cx="70294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2619375" y="2967038"/>
            <a:ext cx="10239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Sugarcane</a:t>
            </a:r>
          </a:p>
        </p:txBody>
      </p:sp>
      <p:sp>
        <p:nvSpPr>
          <p:cNvPr id="168964" name="Text Box 20"/>
          <p:cNvSpPr txBox="1">
            <a:spLocks noChangeArrowheads="1"/>
          </p:cNvSpPr>
          <p:nvPr/>
        </p:nvSpPr>
        <p:spPr bwMode="auto">
          <a:xfrm>
            <a:off x="2625726" y="3913188"/>
            <a:ext cx="957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Mesophyll</a:t>
            </a:r>
            <a:br>
              <a:rPr lang="en-US" altLang="en-US" sz="1500" b="1"/>
            </a:br>
            <a:r>
              <a:rPr lang="en-US" altLang="en-US" sz="1500" b="1"/>
              <a:t>cell</a:t>
            </a:r>
          </a:p>
        </p:txBody>
      </p:sp>
      <p:sp>
        <p:nvSpPr>
          <p:cNvPr id="168965" name="Text Box 21"/>
          <p:cNvSpPr txBox="1">
            <a:spLocks noChangeArrowheads="1"/>
          </p:cNvSpPr>
          <p:nvPr/>
        </p:nvSpPr>
        <p:spPr bwMode="auto">
          <a:xfrm>
            <a:off x="2619376" y="5084764"/>
            <a:ext cx="7334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Bundle-</a:t>
            </a:r>
            <a:br>
              <a:rPr lang="en-US" altLang="en-US" sz="1500" b="1"/>
            </a:br>
            <a:r>
              <a:rPr lang="en-US" altLang="en-US" sz="1500" b="1"/>
              <a:t>sheath</a:t>
            </a:r>
            <a:br>
              <a:rPr lang="en-US" altLang="en-US" sz="1500" b="1"/>
            </a:br>
            <a:r>
              <a:rPr lang="en-US" altLang="en-US" sz="1500" b="1"/>
              <a:t>cell</a:t>
            </a:r>
          </a:p>
        </p:txBody>
      </p:sp>
      <p:sp>
        <p:nvSpPr>
          <p:cNvPr id="168966" name="Text Box 22"/>
          <p:cNvSpPr txBox="1">
            <a:spLocks noChangeArrowheads="1"/>
          </p:cNvSpPr>
          <p:nvPr/>
        </p:nvSpPr>
        <p:spPr bwMode="auto">
          <a:xfrm>
            <a:off x="4246564" y="3311525"/>
            <a:ext cx="2825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</a:t>
            </a:r>
            <a:r>
              <a:rPr lang="en-US" altLang="en-US" sz="1500" b="1" baseline="-25000"/>
              <a:t>4</a:t>
            </a:r>
            <a:endParaRPr lang="en-US" altLang="en-US" sz="1500" b="1"/>
          </a:p>
        </p:txBody>
      </p:sp>
      <p:sp>
        <p:nvSpPr>
          <p:cNvPr id="168967" name="Text Box 23"/>
          <p:cNvSpPr txBox="1">
            <a:spLocks noChangeArrowheads="1"/>
          </p:cNvSpPr>
          <p:nvPr/>
        </p:nvSpPr>
        <p:spPr bwMode="auto">
          <a:xfrm>
            <a:off x="4862514" y="3409951"/>
            <a:ext cx="401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endParaRPr lang="en-US" altLang="en-US" sz="1500" b="1"/>
          </a:p>
        </p:txBody>
      </p:sp>
      <p:sp>
        <p:nvSpPr>
          <p:cNvPr id="168968" name="Text Box 24"/>
          <p:cNvSpPr txBox="1">
            <a:spLocks noChangeArrowheads="1"/>
          </p:cNvSpPr>
          <p:nvPr/>
        </p:nvSpPr>
        <p:spPr bwMode="auto">
          <a:xfrm>
            <a:off x="3686175" y="3927476"/>
            <a:ext cx="11938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Organic acid</a:t>
            </a:r>
          </a:p>
        </p:txBody>
      </p:sp>
      <p:sp>
        <p:nvSpPr>
          <p:cNvPr id="168969" name="Text Box 25"/>
          <p:cNvSpPr txBox="1">
            <a:spLocks noChangeArrowheads="1"/>
          </p:cNvSpPr>
          <p:nvPr/>
        </p:nvSpPr>
        <p:spPr bwMode="auto">
          <a:xfrm>
            <a:off x="4433889" y="4727576"/>
            <a:ext cx="401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endParaRPr lang="en-US" altLang="en-US" sz="1500" b="1"/>
          </a:p>
        </p:txBody>
      </p:sp>
      <p:sp>
        <p:nvSpPr>
          <p:cNvPr id="168970" name="Text Box 26"/>
          <p:cNvSpPr txBox="1">
            <a:spLocks noChangeArrowheads="1"/>
          </p:cNvSpPr>
          <p:nvPr/>
        </p:nvSpPr>
        <p:spPr bwMode="auto">
          <a:xfrm>
            <a:off x="4248151" y="5241925"/>
            <a:ext cx="600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Calvin</a:t>
            </a:r>
            <a:br>
              <a:rPr lang="en-US" altLang="en-US" sz="1500" b="1"/>
            </a:br>
            <a:r>
              <a:rPr lang="en-US" altLang="en-US" sz="1500" b="1"/>
              <a:t>Cycle</a:t>
            </a:r>
          </a:p>
        </p:txBody>
      </p:sp>
      <p:sp>
        <p:nvSpPr>
          <p:cNvPr id="168971" name="Text Box 27"/>
          <p:cNvSpPr txBox="1">
            <a:spLocks noChangeArrowheads="1"/>
          </p:cNvSpPr>
          <p:nvPr/>
        </p:nvSpPr>
        <p:spPr bwMode="auto">
          <a:xfrm>
            <a:off x="4302126" y="6008688"/>
            <a:ext cx="665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Sugar</a:t>
            </a:r>
          </a:p>
        </p:txBody>
      </p:sp>
      <p:sp>
        <p:nvSpPr>
          <p:cNvPr id="168972" name="Text Box 28"/>
          <p:cNvSpPr txBox="1">
            <a:spLocks noChangeArrowheads="1"/>
          </p:cNvSpPr>
          <p:nvPr/>
        </p:nvSpPr>
        <p:spPr bwMode="auto">
          <a:xfrm>
            <a:off x="2779713" y="6327776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(a) Spatial separation of steps</a:t>
            </a:r>
          </a:p>
        </p:txBody>
      </p:sp>
      <p:sp>
        <p:nvSpPr>
          <p:cNvPr id="168973" name="Text Box 29"/>
          <p:cNvSpPr txBox="1">
            <a:spLocks noChangeArrowheads="1"/>
          </p:cNvSpPr>
          <p:nvPr/>
        </p:nvSpPr>
        <p:spPr bwMode="auto">
          <a:xfrm>
            <a:off x="6623050" y="6335713"/>
            <a:ext cx="30353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(b) Temporal separation of steps</a:t>
            </a:r>
          </a:p>
        </p:txBody>
      </p:sp>
      <p:sp>
        <p:nvSpPr>
          <p:cNvPr id="168974" name="Text Box 30"/>
          <p:cNvSpPr txBox="1">
            <a:spLocks noChangeArrowheads="1"/>
          </p:cNvSpPr>
          <p:nvPr/>
        </p:nvSpPr>
        <p:spPr bwMode="auto">
          <a:xfrm>
            <a:off x="8547100" y="3403601"/>
            <a:ext cx="401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endParaRPr lang="en-US" altLang="en-US" sz="1500" b="1"/>
          </a:p>
        </p:txBody>
      </p:sp>
      <p:sp>
        <p:nvSpPr>
          <p:cNvPr id="168975" name="Text Box 31"/>
          <p:cNvSpPr txBox="1">
            <a:spLocks noChangeArrowheads="1"/>
          </p:cNvSpPr>
          <p:nvPr/>
        </p:nvSpPr>
        <p:spPr bwMode="auto">
          <a:xfrm>
            <a:off x="7370763" y="3921126"/>
            <a:ext cx="11938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Organic acid</a:t>
            </a:r>
          </a:p>
        </p:txBody>
      </p:sp>
      <p:sp>
        <p:nvSpPr>
          <p:cNvPr id="168976" name="Text Box 32"/>
          <p:cNvSpPr txBox="1">
            <a:spLocks noChangeArrowheads="1"/>
          </p:cNvSpPr>
          <p:nvPr/>
        </p:nvSpPr>
        <p:spPr bwMode="auto">
          <a:xfrm>
            <a:off x="8118475" y="4721226"/>
            <a:ext cx="401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endParaRPr lang="en-US" altLang="en-US" sz="1500" b="1"/>
          </a:p>
        </p:txBody>
      </p:sp>
      <p:sp>
        <p:nvSpPr>
          <p:cNvPr id="168977" name="Text Box 33"/>
          <p:cNvSpPr txBox="1">
            <a:spLocks noChangeArrowheads="1"/>
          </p:cNvSpPr>
          <p:nvPr/>
        </p:nvSpPr>
        <p:spPr bwMode="auto">
          <a:xfrm>
            <a:off x="7932739" y="5235575"/>
            <a:ext cx="6000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Calvin</a:t>
            </a:r>
            <a:br>
              <a:rPr lang="en-US" altLang="en-US" sz="1500" b="1"/>
            </a:br>
            <a:r>
              <a:rPr lang="en-US" altLang="en-US" sz="1500" b="1"/>
              <a:t>Cycle</a:t>
            </a:r>
          </a:p>
        </p:txBody>
      </p:sp>
      <p:sp>
        <p:nvSpPr>
          <p:cNvPr id="168978" name="Text Box 34"/>
          <p:cNvSpPr txBox="1">
            <a:spLocks noChangeArrowheads="1"/>
          </p:cNvSpPr>
          <p:nvPr/>
        </p:nvSpPr>
        <p:spPr bwMode="auto">
          <a:xfrm>
            <a:off x="8001001" y="6019801"/>
            <a:ext cx="665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Sugar</a:t>
            </a:r>
          </a:p>
        </p:txBody>
      </p:sp>
      <p:sp>
        <p:nvSpPr>
          <p:cNvPr id="168979" name="Text Box 35"/>
          <p:cNvSpPr txBox="1">
            <a:spLocks noChangeArrowheads="1"/>
          </p:cNvSpPr>
          <p:nvPr/>
        </p:nvSpPr>
        <p:spPr bwMode="auto">
          <a:xfrm>
            <a:off x="9066214" y="5073651"/>
            <a:ext cx="427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Day</a:t>
            </a:r>
          </a:p>
        </p:txBody>
      </p:sp>
      <p:sp>
        <p:nvSpPr>
          <p:cNvPr id="168980" name="Text Box 36"/>
          <p:cNvSpPr txBox="1">
            <a:spLocks noChangeArrowheads="1"/>
          </p:cNvSpPr>
          <p:nvPr/>
        </p:nvSpPr>
        <p:spPr bwMode="auto">
          <a:xfrm>
            <a:off x="9045576" y="3903664"/>
            <a:ext cx="506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Night</a:t>
            </a:r>
          </a:p>
        </p:txBody>
      </p:sp>
      <p:sp>
        <p:nvSpPr>
          <p:cNvPr id="168981" name="Text Box 37"/>
          <p:cNvSpPr txBox="1">
            <a:spLocks noChangeArrowheads="1"/>
          </p:cNvSpPr>
          <p:nvPr/>
        </p:nvSpPr>
        <p:spPr bwMode="auto">
          <a:xfrm>
            <a:off x="7548564" y="3317876"/>
            <a:ext cx="4667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CAM</a:t>
            </a:r>
          </a:p>
        </p:txBody>
      </p:sp>
      <p:sp>
        <p:nvSpPr>
          <p:cNvPr id="168982" name="Text Box 38"/>
          <p:cNvSpPr txBox="1">
            <a:spLocks noChangeArrowheads="1"/>
          </p:cNvSpPr>
          <p:nvPr/>
        </p:nvSpPr>
        <p:spPr bwMode="auto">
          <a:xfrm>
            <a:off x="6223001" y="2973388"/>
            <a:ext cx="9699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Pineapple</a:t>
            </a:r>
          </a:p>
        </p:txBody>
      </p:sp>
      <p:sp>
        <p:nvSpPr>
          <p:cNvPr id="168983" name="Text Box 39"/>
          <p:cNvSpPr txBox="1">
            <a:spLocks noChangeArrowheads="1"/>
          </p:cNvSpPr>
          <p:nvPr/>
        </p:nvSpPr>
        <p:spPr bwMode="auto">
          <a:xfrm>
            <a:off x="5681663" y="3741739"/>
            <a:ext cx="16192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r>
              <a:rPr lang="en-US" altLang="en-US" sz="1500" b="1"/>
              <a:t> incorporated</a:t>
            </a:r>
            <a:br>
              <a:rPr lang="en-US" altLang="en-US" sz="1500" b="1"/>
            </a:br>
            <a:r>
              <a:rPr lang="en-US" altLang="en-US" sz="1500" b="1"/>
              <a:t>(carbon fixation)</a:t>
            </a:r>
          </a:p>
        </p:txBody>
      </p:sp>
      <p:sp>
        <p:nvSpPr>
          <p:cNvPr id="168984" name="Text Box 40"/>
          <p:cNvSpPr txBox="1">
            <a:spLocks noChangeArrowheads="1"/>
          </p:cNvSpPr>
          <p:nvPr/>
        </p:nvSpPr>
        <p:spPr bwMode="auto">
          <a:xfrm>
            <a:off x="5675314" y="5111750"/>
            <a:ext cx="1235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500" b="1"/>
              <a:t>CO</a:t>
            </a:r>
            <a:r>
              <a:rPr lang="en-US" altLang="en-US" sz="1500" b="1" baseline="-25000"/>
              <a:t>2</a:t>
            </a:r>
            <a:r>
              <a:rPr lang="en-US" altLang="en-US" sz="1500" b="1"/>
              <a:t> released</a:t>
            </a:r>
            <a:br>
              <a:rPr lang="en-US" altLang="en-US" sz="1500" b="1"/>
            </a:br>
            <a:r>
              <a:rPr lang="en-US" altLang="en-US" sz="1500" b="1"/>
              <a:t>to the Calvin</a:t>
            </a:r>
            <a:br>
              <a:rPr lang="en-US" altLang="en-US" sz="1500" b="1"/>
            </a:br>
            <a:r>
              <a:rPr lang="en-US" altLang="en-US" sz="1500" b="1"/>
              <a:t>cycle</a:t>
            </a:r>
          </a:p>
        </p:txBody>
      </p:sp>
      <p:grpSp>
        <p:nvGrpSpPr>
          <p:cNvPr id="168985" name="Group 46"/>
          <p:cNvGrpSpPr>
            <a:grpSpLocks/>
          </p:cNvGrpSpPr>
          <p:nvPr/>
        </p:nvGrpSpPr>
        <p:grpSpPr bwMode="auto">
          <a:xfrm>
            <a:off x="5373689" y="5092701"/>
            <a:ext cx="293687" cy="250825"/>
            <a:chOff x="2425" y="3208"/>
            <a:chExt cx="185" cy="158"/>
          </a:xfrm>
        </p:grpSpPr>
        <p:sp>
          <p:nvSpPr>
            <p:cNvPr id="168990" name="Oval 41"/>
            <p:cNvSpPr>
              <a:spLocks noChangeArrowheads="1"/>
            </p:cNvSpPr>
            <p:nvPr/>
          </p:nvSpPr>
          <p:spPr bwMode="auto">
            <a:xfrm>
              <a:off x="2425" y="3208"/>
              <a:ext cx="150" cy="150"/>
            </a:xfrm>
            <a:prstGeom prst="ellipse">
              <a:avLst/>
            </a:prstGeom>
            <a:solidFill>
              <a:srgbClr val="0F9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8991" name="Text Box 42"/>
            <p:cNvSpPr txBox="1">
              <a:spLocks noChangeArrowheads="1"/>
            </p:cNvSpPr>
            <p:nvPr/>
          </p:nvSpPr>
          <p:spPr bwMode="auto">
            <a:xfrm>
              <a:off x="2465" y="3219"/>
              <a:ext cx="14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8986" name="Group 45"/>
          <p:cNvGrpSpPr>
            <a:grpSpLocks/>
          </p:cNvGrpSpPr>
          <p:nvPr/>
        </p:nvGrpSpPr>
        <p:grpSpPr bwMode="auto">
          <a:xfrm>
            <a:off x="5373689" y="3717926"/>
            <a:ext cx="293687" cy="250825"/>
            <a:chOff x="2425" y="2342"/>
            <a:chExt cx="185" cy="158"/>
          </a:xfrm>
        </p:grpSpPr>
        <p:sp>
          <p:nvSpPr>
            <p:cNvPr id="168988" name="Oval 43"/>
            <p:cNvSpPr>
              <a:spLocks noChangeArrowheads="1"/>
            </p:cNvSpPr>
            <p:nvPr/>
          </p:nvSpPr>
          <p:spPr bwMode="auto">
            <a:xfrm>
              <a:off x="2425" y="2342"/>
              <a:ext cx="150" cy="150"/>
            </a:xfrm>
            <a:prstGeom prst="ellipse">
              <a:avLst/>
            </a:prstGeom>
            <a:solidFill>
              <a:srgbClr val="0F9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" panose="02020603050405020304" pitchFamily="18" charset="0"/>
              </a:endParaRPr>
            </a:p>
          </p:txBody>
        </p:sp>
        <p:sp>
          <p:nvSpPr>
            <p:cNvPr id="168989" name="Text Box 44"/>
            <p:cNvSpPr txBox="1">
              <a:spLocks noChangeArrowheads="1"/>
            </p:cNvSpPr>
            <p:nvPr/>
          </p:nvSpPr>
          <p:spPr bwMode="auto">
            <a:xfrm>
              <a:off x="2465" y="2353"/>
              <a:ext cx="14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8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10.21</a:t>
            </a:r>
          </a:p>
        </p:txBody>
      </p:sp>
    </p:spTree>
    <p:extLst>
      <p:ext uri="{BB962C8B-B14F-4D97-AF65-F5344CB8AC3E}">
        <p14:creationId xmlns:p14="http://schemas.microsoft.com/office/powerpoint/2010/main" val="1244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10.21a</a:t>
            </a:r>
          </a:p>
        </p:txBody>
      </p:sp>
      <p:pic>
        <p:nvPicPr>
          <p:cNvPr id="171011" name="Picture 33" descr="10_21aC4andCAMPhotosyn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4" y="1331914"/>
            <a:ext cx="44989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902076" y="5057776"/>
            <a:ext cx="14081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Sugarcane</a:t>
            </a:r>
          </a:p>
        </p:txBody>
      </p:sp>
      <p:sp>
        <p:nvSpPr>
          <p:cNvPr id="171013" name="TextBox 1"/>
          <p:cNvSpPr txBox="1">
            <a:spLocks noChangeArrowheads="1"/>
          </p:cNvSpPr>
          <p:nvPr/>
        </p:nvSpPr>
        <p:spPr bwMode="auto">
          <a:xfrm>
            <a:off x="2362200" y="762001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>
                <a:hlinkClick r:id="rId4"/>
              </a:rPr>
              <a:t>C4/CAM Video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46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10.21b</a:t>
            </a:r>
          </a:p>
        </p:txBody>
      </p:sp>
      <p:pic>
        <p:nvPicPr>
          <p:cNvPr id="173059" name="Picture 33" descr="10_21bC4andCAMPhotosyn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4" y="1335089"/>
            <a:ext cx="44989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Text Box 23"/>
          <p:cNvSpPr txBox="1">
            <a:spLocks noChangeArrowheads="1"/>
          </p:cNvSpPr>
          <p:nvPr/>
        </p:nvSpPr>
        <p:spPr bwMode="auto">
          <a:xfrm>
            <a:off x="3908426" y="5049839"/>
            <a:ext cx="12477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b="1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2198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0" y="889000"/>
            <a:ext cx="8534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When </a:t>
            </a:r>
            <a:r>
              <a:rPr lang="en-US" altLang="en-US" sz="5400" dirty="0" smtClean="0"/>
              <a:t>you’re, </a:t>
            </a:r>
            <a:r>
              <a:rPr lang="en-US" altLang="en-US" sz="5400" dirty="0"/>
              <a:t>hot you’re </a:t>
            </a:r>
            <a:r>
              <a:rPr lang="en-US" altLang="en-US" sz="5400" dirty="0" smtClean="0"/>
              <a:t>hot!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5475" y="2050941"/>
            <a:ext cx="10341244" cy="4194876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z="4000" dirty="0"/>
              <a:t>Hot, arid climates </a:t>
            </a:r>
            <a:r>
              <a:rPr lang="en-US" altLang="en-US" sz="4000" dirty="0">
                <a:sym typeface="Wingdings" panose="05000000000000000000" pitchFamily="2" charset="2"/>
              </a:rPr>
              <a:t> </a:t>
            </a:r>
            <a:r>
              <a:rPr lang="en-US" altLang="en-US" sz="4000" dirty="0"/>
              <a:t>Alternative mechanisms of carbon fixation have evolved</a:t>
            </a:r>
            <a:endParaRPr lang="en-US" altLang="en-US" sz="4000" b="1" dirty="0"/>
          </a:p>
        </p:txBody>
      </p:sp>
      <p:grpSp>
        <p:nvGrpSpPr>
          <p:cNvPr id="144388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4439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439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44389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967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hot, dry places…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981200"/>
            <a:ext cx="8821119" cy="4032142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z="4000" dirty="0" smtClean="0"/>
              <a:t>Dehydration = big problem for plants 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altLang="en-US" sz="4000" dirty="0" smtClean="0">
              <a:latin typeface="Times" panose="02020603050405020304" pitchFamily="18" charset="0"/>
            </a:endParaRPr>
          </a:p>
          <a:p>
            <a:pPr eaLnBrk="1" hangingPunct="1"/>
            <a:r>
              <a:rPr lang="en-US" altLang="en-US" sz="4000" dirty="0" smtClean="0"/>
              <a:t>hot, dry days </a:t>
            </a:r>
            <a:r>
              <a:rPr lang="en-US" altLang="en-US" sz="4000" dirty="0" smtClean="0">
                <a:sym typeface="Wingdings" panose="05000000000000000000" pitchFamily="2" charset="2"/>
              </a:rPr>
              <a:t></a:t>
            </a:r>
            <a:r>
              <a:rPr lang="en-US" altLang="en-US" sz="4000" dirty="0" smtClean="0"/>
              <a:t> plants close stomata</a:t>
            </a:r>
          </a:p>
          <a:p>
            <a:pPr lvl="1" eaLnBrk="1" hangingPunct="1"/>
            <a:r>
              <a:rPr lang="en-US" altLang="en-US" sz="3600" dirty="0" smtClean="0"/>
              <a:t>conserves H</a:t>
            </a:r>
            <a:r>
              <a:rPr lang="en-US" altLang="en-US" sz="3600" baseline="-25000" dirty="0" smtClean="0"/>
              <a:t>2</a:t>
            </a:r>
            <a:r>
              <a:rPr lang="en-US" altLang="en-US" sz="3600" dirty="0" smtClean="0"/>
              <a:t>O but limits photosynthesis</a:t>
            </a:r>
          </a:p>
          <a:p>
            <a:pPr lvl="1" eaLnBrk="1" hangingPunct="1"/>
            <a:r>
              <a:rPr lang="en-US" altLang="en-US" sz="3600" dirty="0" smtClean="0"/>
              <a:t>reduces access to CO</a:t>
            </a:r>
            <a:r>
              <a:rPr lang="en-US" altLang="en-US" sz="3600" baseline="-25000" dirty="0" smtClean="0"/>
              <a:t>2 </a:t>
            </a:r>
            <a:r>
              <a:rPr lang="en-US" altLang="en-US" sz="3600" dirty="0" smtClean="0"/>
              <a:t>and O</a:t>
            </a:r>
            <a:r>
              <a:rPr lang="en-US" altLang="en-US" sz="3600" baseline="-25000" dirty="0" smtClean="0"/>
              <a:t>2 </a:t>
            </a:r>
            <a:r>
              <a:rPr lang="en-US" altLang="en-US" sz="3600" dirty="0" smtClean="0"/>
              <a:t> builds up</a:t>
            </a:r>
          </a:p>
          <a:p>
            <a:pPr eaLnBrk="1" hangingPunct="1"/>
            <a:endParaRPr lang="en-US" altLang="en-US" sz="4000" dirty="0" smtClean="0"/>
          </a:p>
        </p:txBody>
      </p:sp>
      <p:grpSp>
        <p:nvGrpSpPr>
          <p:cNvPr id="146436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464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64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46437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336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495" y="538889"/>
            <a:ext cx="85344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 smtClean="0"/>
              <a:t>These conditions </a:t>
            </a:r>
            <a:r>
              <a:rPr lang="en-US" altLang="en-US" sz="6600" dirty="0" smtClean="0"/>
              <a:t>favor…</a:t>
            </a:r>
            <a:endParaRPr lang="en-US" altLang="en-US" sz="66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911350"/>
            <a:ext cx="8229600" cy="4025900"/>
          </a:xfrm>
        </p:spPr>
        <p:txBody>
          <a:bodyPr>
            <a:normAutofit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z="4000" b="1" dirty="0"/>
              <a:t>Photorespiration</a:t>
            </a:r>
            <a:r>
              <a:rPr lang="en-US" altLang="en-US" sz="3200" dirty="0" smtClean="0"/>
              <a:t> – a wasteful process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 smtClean="0"/>
              <a:t>consumes 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and organic fuel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 smtClean="0"/>
              <a:t>releases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without producing ATP or sugar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altLang="en-US" sz="3200" dirty="0" smtClean="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altLang="en-US" sz="3200" dirty="0" smtClean="0"/>
              <a:t>is a </a:t>
            </a:r>
            <a:r>
              <a:rPr lang="en-US" altLang="en-US" sz="4400" dirty="0"/>
              <a:t>problem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r>
              <a:rPr lang="en-US" altLang="en-US" sz="2800" dirty="0" smtClean="0"/>
              <a:t>on a hot, dry day it can drain as much as 50% of the carbon fixed by the Calvin cycle </a:t>
            </a:r>
          </a:p>
          <a:p>
            <a:pPr lvl="1">
              <a:lnSpc>
                <a:spcPct val="96000"/>
              </a:lnSpc>
              <a:spcBef>
                <a:spcPts val="600"/>
              </a:spcBef>
            </a:pPr>
            <a:endParaRPr lang="en-US" altLang="en-US" sz="2800" dirty="0" smtClean="0"/>
          </a:p>
          <a:p>
            <a:pPr>
              <a:lnSpc>
                <a:spcPct val="96000"/>
              </a:lnSpc>
              <a:spcBef>
                <a:spcPts val="600"/>
              </a:spcBef>
              <a:buNone/>
            </a:pPr>
            <a:endParaRPr lang="en-US" altLang="en-US" sz="3200" dirty="0" smtClean="0">
              <a:latin typeface="Times" panose="02020603050405020304" pitchFamily="18" charset="0"/>
            </a:endParaRPr>
          </a:p>
        </p:txBody>
      </p:sp>
      <p:grpSp>
        <p:nvGrpSpPr>
          <p:cNvPr id="148484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4848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4848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48485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552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105" y="777081"/>
            <a:ext cx="8534400" cy="5032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 smtClean="0"/>
              <a:t>Photorespiration… what is it?</a:t>
            </a:r>
            <a:endParaRPr lang="en-US" altLang="en-US" sz="5400" dirty="0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566" y="1752600"/>
            <a:ext cx="8229600" cy="4953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/>
              <a:t>Most plants are </a:t>
            </a:r>
            <a:r>
              <a:rPr lang="en-US" altLang="en-US" b="1" dirty="0" smtClean="0"/>
              <a:t>C</a:t>
            </a:r>
            <a:r>
              <a:rPr lang="en-US" altLang="en-US" b="1" baseline="-25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plants 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lvl="1" eaLnBrk="1" hangingPunct="1">
              <a:buFontTx/>
              <a:buChar char="•"/>
            </a:pPr>
            <a:r>
              <a:rPr lang="en-US" altLang="en-US" dirty="0" smtClean="0"/>
              <a:t>fixation of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(via </a:t>
            </a:r>
            <a:r>
              <a:rPr lang="en-US" altLang="en-US" dirty="0" err="1" smtClean="0">
                <a:solidFill>
                  <a:srgbClr val="FF0000"/>
                </a:solidFill>
              </a:rPr>
              <a:t>rubisco</a:t>
            </a:r>
            <a:r>
              <a:rPr lang="en-US" altLang="en-US" dirty="0" smtClean="0"/>
              <a:t>) forms a three-carbon compound (</a:t>
            </a:r>
            <a:r>
              <a:rPr lang="en-US" altLang="en-US" dirty="0" smtClean="0"/>
              <a:t>3GP)...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Char char="•"/>
            </a:pPr>
            <a:r>
              <a:rPr lang="en-US" altLang="en-US" dirty="0" err="1" smtClean="0"/>
              <a:t>Buuuuut</a:t>
            </a:r>
            <a:r>
              <a:rPr lang="en-US" altLang="en-US" dirty="0" smtClean="0"/>
              <a:t>, in </a:t>
            </a:r>
            <a:r>
              <a:rPr lang="en-US" altLang="en-US" dirty="0" smtClean="0"/>
              <a:t>photorespiration, </a:t>
            </a:r>
            <a:r>
              <a:rPr lang="en-US" altLang="en-US" dirty="0" err="1" smtClean="0"/>
              <a:t>rubisco</a:t>
            </a:r>
            <a:r>
              <a:rPr lang="en-US" altLang="en-US" dirty="0" smtClean="0"/>
              <a:t> adds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instead of 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 the Calvin cycle, producing a two-carbon </a:t>
            </a:r>
            <a:r>
              <a:rPr lang="en-US" altLang="en-US" dirty="0" smtClean="0"/>
              <a:t>compound instead of a 3 carbon compound</a:t>
            </a:r>
          </a:p>
          <a:p>
            <a:pPr lvl="1">
              <a:buFontTx/>
              <a:buChar char="•"/>
            </a:pPr>
            <a:r>
              <a:rPr lang="en-US" altLang="en-US" dirty="0" smtClean="0">
                <a:sym typeface="Wingdings" panose="05000000000000000000" pitchFamily="2" charset="2"/>
              </a:rPr>
              <a:t> not so good for photosynthesis and making sugars</a:t>
            </a:r>
            <a:endParaRPr lang="en-US" altLang="en-US" dirty="0" smtClean="0"/>
          </a:p>
          <a:p>
            <a:pPr eaLnBrk="1" hangingPunct="1">
              <a:buFontTx/>
              <a:buChar char="•"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pSp>
        <p:nvGrpSpPr>
          <p:cNvPr id="150532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505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0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0533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110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Why does this happen?  Is it an </a:t>
            </a:r>
            <a:r>
              <a:rPr lang="en-US" altLang="en-US" dirty="0" smtClean="0"/>
              <a:t>evolutionary relic?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981200"/>
            <a:ext cx="8153400" cy="42672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 sz="3200" dirty="0" err="1"/>
              <a:t>rubisco</a:t>
            </a:r>
            <a:r>
              <a:rPr lang="en-US" altLang="en-US" sz="3200" dirty="0"/>
              <a:t> first evolved when the atmosphere had far less 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and more CO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(way </a:t>
            </a:r>
            <a:r>
              <a:rPr lang="en-US" altLang="en-US" sz="3200" dirty="0" err="1" smtClean="0"/>
              <a:t>way</a:t>
            </a:r>
            <a:r>
              <a:rPr lang="en-US" altLang="en-US" sz="3200" dirty="0" smtClean="0"/>
              <a:t> back)</a:t>
            </a:r>
            <a:endParaRPr lang="en-US" altLang="en-US" sz="3200" dirty="0"/>
          </a:p>
          <a:p>
            <a:pPr eaLnBrk="1" hangingPunct="1">
              <a:buFontTx/>
              <a:buChar char="•"/>
            </a:pPr>
            <a:endParaRPr lang="en-US" altLang="en-US" sz="3200" dirty="0"/>
          </a:p>
          <a:p>
            <a:pPr eaLnBrk="1" hangingPunct="1">
              <a:buFontTx/>
              <a:buChar char="•"/>
            </a:pPr>
            <a:r>
              <a:rPr lang="en-US" altLang="en-US" sz="3200" dirty="0"/>
              <a:t>Photorespiration limits damaging products of light reactions that build up in the absence of the Calvin cycle </a:t>
            </a:r>
            <a:endParaRPr lang="en-US" altLang="en-US" sz="3200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(Now that our atmosphere is different, the advantage it provided does not really help…)</a:t>
            </a:r>
            <a:endParaRPr lang="en-US" altLang="en-US" dirty="0"/>
          </a:p>
          <a:p>
            <a:pPr eaLnBrk="1" hangingPunct="1"/>
            <a:endParaRPr lang="en-US" altLang="en-US" sz="3200" dirty="0"/>
          </a:p>
        </p:txBody>
      </p:sp>
      <p:grpSp>
        <p:nvGrpSpPr>
          <p:cNvPr id="152580" name="Group 6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52582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25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2581" name="Rectangle 9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97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07" y="591343"/>
            <a:ext cx="8534400" cy="5032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 dirty="0" smtClean="0"/>
              <a:t>C</a:t>
            </a:r>
            <a:r>
              <a:rPr lang="en-US" altLang="en-US" sz="5400" b="1" baseline="-25000" dirty="0" smtClean="0"/>
              <a:t>4</a:t>
            </a:r>
            <a:r>
              <a:rPr lang="en-US" altLang="en-US" sz="5400" b="1" dirty="0" smtClean="0"/>
              <a:t> Plants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Use a different </a:t>
            </a:r>
            <a:r>
              <a:rPr lang="en-US" altLang="en-US" sz="4400" dirty="0" smtClean="0"/>
              <a:t>enzyme –</a:t>
            </a:r>
          </a:p>
          <a:p>
            <a:pPr marL="0" indent="0" eaLnBrk="1" hangingPunct="1">
              <a:buNone/>
            </a:pPr>
            <a:r>
              <a:rPr lang="en-US" altLang="en-US" sz="44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PEP CARBOXYLASE)</a:t>
            </a:r>
            <a:r>
              <a:rPr lang="en-US" altLang="en-US" sz="4400" dirty="0" smtClean="0"/>
              <a:t> to fix CO2 into 4-C compounds</a:t>
            </a:r>
          </a:p>
          <a:p>
            <a:pPr lvl="1" eaLnBrk="1" hangingPunct="1"/>
            <a:r>
              <a:rPr lang="en-US" altLang="en-US" sz="4000" dirty="0" smtClean="0"/>
              <a:t>Fixed in mesophyll cells</a:t>
            </a:r>
            <a:endParaRPr lang="en-US" altLang="en-US" sz="4000" b="1" dirty="0" smtClean="0"/>
          </a:p>
        </p:txBody>
      </p:sp>
      <p:grpSp>
        <p:nvGrpSpPr>
          <p:cNvPr id="154628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546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46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4629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626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512" y="578643"/>
            <a:ext cx="8534400" cy="5032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 smtClean="0"/>
              <a:t>C</a:t>
            </a:r>
            <a:r>
              <a:rPr lang="en-US" altLang="en-US" sz="4800" baseline="-25000" dirty="0" smtClean="0"/>
              <a:t>4</a:t>
            </a:r>
            <a:r>
              <a:rPr lang="en-US" altLang="en-US" sz="4800" dirty="0" smtClean="0"/>
              <a:t> Plants cont’d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157657"/>
            <a:ext cx="8229600" cy="51054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3600" b="1" dirty="0" smtClean="0"/>
          </a:p>
          <a:p>
            <a:pPr eaLnBrk="1" hangingPunct="1"/>
            <a:r>
              <a:rPr lang="en-US" altLang="en-US" sz="3600" dirty="0" smtClean="0">
                <a:solidFill>
                  <a:srgbClr val="FF0000"/>
                </a:solidFill>
              </a:rPr>
              <a:t>PEP carboxylase </a:t>
            </a:r>
            <a:r>
              <a:rPr lang="en-US" altLang="en-US" sz="3600" dirty="0" smtClean="0"/>
              <a:t>has a higher affinity for </a:t>
            </a:r>
            <a:r>
              <a:rPr lang="en-US" altLang="en-US" sz="3600" dirty="0" smtClean="0">
                <a:solidFill>
                  <a:srgbClr val="FF0000"/>
                </a:solidFill>
              </a:rPr>
              <a:t>CO</a:t>
            </a:r>
            <a:r>
              <a:rPr lang="en-US" alt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dirty="0" smtClean="0"/>
              <a:t>than </a:t>
            </a:r>
            <a:r>
              <a:rPr lang="en-US" altLang="en-US" sz="3600" dirty="0" err="1" smtClean="0"/>
              <a:t>rubisco</a:t>
            </a:r>
            <a:r>
              <a:rPr lang="en-US" altLang="en-US" sz="3600" dirty="0" smtClean="0"/>
              <a:t> does</a:t>
            </a:r>
          </a:p>
          <a:p>
            <a:pPr lvl="1" eaLnBrk="1" hangingPunct="1"/>
            <a:r>
              <a:rPr lang="en-US" altLang="en-US" sz="3200" dirty="0" smtClean="0"/>
              <a:t>it can fix CO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 even when CO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 concentrations are low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 sz="3600" dirty="0" smtClean="0"/>
          </a:p>
          <a:p>
            <a:pPr eaLnBrk="1" hangingPunct="1"/>
            <a:r>
              <a:rPr lang="en-US" altLang="en-US" sz="3600" dirty="0" smtClean="0"/>
              <a:t>These 4C compounds </a:t>
            </a:r>
            <a:r>
              <a:rPr lang="en-US" altLang="en-US" sz="3600" dirty="0" smtClean="0">
                <a:sym typeface="Wingdings" panose="05000000000000000000" pitchFamily="2" charset="2"/>
              </a:rPr>
              <a:t></a:t>
            </a:r>
            <a:r>
              <a:rPr lang="en-US" altLang="en-US" sz="3600" dirty="0" smtClean="0"/>
              <a:t> shuttled to </a:t>
            </a:r>
            <a:r>
              <a:rPr lang="en-US" altLang="en-US" sz="3600" b="1" dirty="0" smtClean="0"/>
              <a:t>bundle-sheath cells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sym typeface="Wingdings" panose="05000000000000000000" pitchFamily="2" charset="2"/>
              </a:rPr>
              <a:t></a:t>
            </a:r>
            <a:r>
              <a:rPr lang="en-US" altLang="en-US" sz="3600" dirty="0" smtClean="0"/>
              <a:t> release CO</a:t>
            </a:r>
            <a:r>
              <a:rPr lang="en-US" altLang="en-US" sz="3600" baseline="-25000" dirty="0" smtClean="0"/>
              <a:t>2</a:t>
            </a:r>
            <a:r>
              <a:rPr lang="en-US" altLang="en-US" sz="3600" dirty="0" smtClean="0"/>
              <a:t> that is then used in the Calvin cycle</a:t>
            </a:r>
          </a:p>
        </p:txBody>
      </p:sp>
      <p:grpSp>
        <p:nvGrpSpPr>
          <p:cNvPr id="156676" name="Group 7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15667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566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156677" name="Rectangle 10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606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19050"/>
            <a:ext cx="18288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</a:rPr>
              <a:t>Figure 10.20</a:t>
            </a:r>
          </a:p>
        </p:txBody>
      </p:sp>
      <p:pic>
        <p:nvPicPr>
          <p:cNvPr id="158723" name="Picture 75" descr="10_20_C4Pathwa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495301"/>
            <a:ext cx="8548687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492626" y="523875"/>
            <a:ext cx="13827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</a:t>
            </a:r>
            <a:r>
              <a:rPr lang="en-US" altLang="en-US" sz="1400" b="1" baseline="-25000"/>
              <a:t>4</a:t>
            </a:r>
            <a:r>
              <a:rPr lang="en-US" altLang="en-US" sz="1400" b="1"/>
              <a:t> leaf anatomy</a:t>
            </a:r>
          </a:p>
        </p:txBody>
      </p:sp>
      <p:sp>
        <p:nvSpPr>
          <p:cNvPr id="158725" name="Text Box 49"/>
          <p:cNvSpPr txBox="1">
            <a:spLocks noChangeArrowheads="1"/>
          </p:cNvSpPr>
          <p:nvPr/>
        </p:nvSpPr>
        <p:spPr bwMode="auto">
          <a:xfrm>
            <a:off x="7766051" y="519113"/>
            <a:ext cx="138271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The C</a:t>
            </a:r>
            <a:r>
              <a:rPr lang="en-US" altLang="en-US" sz="1400" b="1" baseline="-25000"/>
              <a:t>4</a:t>
            </a:r>
            <a:r>
              <a:rPr lang="en-US" altLang="en-US" sz="1400" b="1"/>
              <a:t> pathway</a:t>
            </a:r>
          </a:p>
        </p:txBody>
      </p:sp>
      <p:sp>
        <p:nvSpPr>
          <p:cNvPr id="158726" name="Text Box 50"/>
          <p:cNvSpPr txBox="1">
            <a:spLocks noChangeArrowheads="1"/>
          </p:cNvSpPr>
          <p:nvPr/>
        </p:nvSpPr>
        <p:spPr bwMode="auto">
          <a:xfrm>
            <a:off x="1866900" y="1257300"/>
            <a:ext cx="1289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Photosynthetic</a:t>
            </a:r>
            <a:br>
              <a:rPr lang="en-US" altLang="en-US" sz="1400" b="1"/>
            </a:br>
            <a:r>
              <a:rPr lang="en-US" altLang="en-US" sz="1400" b="1"/>
              <a:t>cells of C</a:t>
            </a:r>
            <a:r>
              <a:rPr lang="en-US" altLang="en-US" sz="1400" b="1" baseline="-25000"/>
              <a:t>4</a:t>
            </a:r>
            <a:r>
              <a:rPr lang="en-US" altLang="en-US" sz="1400" b="1"/>
              <a:t> </a:t>
            </a:r>
            <a:br>
              <a:rPr lang="en-US" altLang="en-US" sz="1400" b="1"/>
            </a:br>
            <a:r>
              <a:rPr lang="en-US" altLang="en-US" sz="1400" b="1"/>
              <a:t>plant leaf</a:t>
            </a:r>
          </a:p>
        </p:txBody>
      </p:sp>
      <p:sp>
        <p:nvSpPr>
          <p:cNvPr id="158727" name="Text Box 51"/>
          <p:cNvSpPr txBox="1">
            <a:spLocks noChangeArrowheads="1"/>
          </p:cNvSpPr>
          <p:nvPr/>
        </p:nvSpPr>
        <p:spPr bwMode="auto">
          <a:xfrm>
            <a:off x="3276600" y="1092201"/>
            <a:ext cx="12636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Mesophyll cell</a:t>
            </a:r>
          </a:p>
        </p:txBody>
      </p:sp>
      <p:sp>
        <p:nvSpPr>
          <p:cNvPr id="158728" name="Text Box 52"/>
          <p:cNvSpPr txBox="1">
            <a:spLocks noChangeArrowheads="1"/>
          </p:cNvSpPr>
          <p:nvPr/>
        </p:nvSpPr>
        <p:spPr bwMode="auto">
          <a:xfrm>
            <a:off x="3289300" y="1449388"/>
            <a:ext cx="693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Bundle-</a:t>
            </a:r>
            <a:br>
              <a:rPr lang="en-US" altLang="en-US" sz="1400" b="1"/>
            </a:br>
            <a:r>
              <a:rPr lang="en-US" altLang="en-US" sz="1400" b="1"/>
              <a:t>sheath</a:t>
            </a:r>
            <a:br>
              <a:rPr lang="en-US" altLang="en-US" sz="1400" b="1"/>
            </a:br>
            <a:r>
              <a:rPr lang="en-US" altLang="en-US" sz="1400" b="1"/>
              <a:t>cell</a:t>
            </a:r>
          </a:p>
        </p:txBody>
      </p:sp>
      <p:sp>
        <p:nvSpPr>
          <p:cNvPr id="158729" name="Text Box 53"/>
          <p:cNvSpPr txBox="1">
            <a:spLocks noChangeArrowheads="1"/>
          </p:cNvSpPr>
          <p:nvPr/>
        </p:nvSpPr>
        <p:spPr bwMode="auto">
          <a:xfrm>
            <a:off x="2282825" y="2243138"/>
            <a:ext cx="1435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Vein</a:t>
            </a:r>
            <a:br>
              <a:rPr lang="en-US" altLang="en-US" sz="1400" b="1"/>
            </a:br>
            <a:r>
              <a:rPr lang="en-US" altLang="en-US" sz="1400" b="1"/>
              <a:t>(vascular tissue)</a:t>
            </a:r>
          </a:p>
        </p:txBody>
      </p:sp>
      <p:sp>
        <p:nvSpPr>
          <p:cNvPr id="158730" name="Text Box 54"/>
          <p:cNvSpPr txBox="1">
            <a:spLocks noChangeArrowheads="1"/>
          </p:cNvSpPr>
          <p:nvPr/>
        </p:nvSpPr>
        <p:spPr bwMode="auto">
          <a:xfrm>
            <a:off x="4625976" y="3552826"/>
            <a:ext cx="61436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Stoma</a:t>
            </a:r>
          </a:p>
        </p:txBody>
      </p:sp>
      <p:sp>
        <p:nvSpPr>
          <p:cNvPr id="158731" name="Text Box 55"/>
          <p:cNvSpPr txBox="1">
            <a:spLocks noChangeArrowheads="1"/>
          </p:cNvSpPr>
          <p:nvPr/>
        </p:nvSpPr>
        <p:spPr bwMode="auto">
          <a:xfrm>
            <a:off x="7159626" y="939801"/>
            <a:ext cx="906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Mesophyll </a:t>
            </a:r>
            <a:br>
              <a:rPr lang="en-US" altLang="en-US" sz="1400" b="1"/>
            </a:br>
            <a:r>
              <a:rPr lang="en-US" altLang="en-US" sz="1400" b="1"/>
              <a:t>cell</a:t>
            </a:r>
          </a:p>
        </p:txBody>
      </p:sp>
      <p:sp>
        <p:nvSpPr>
          <p:cNvPr id="158732" name="Text Box 56"/>
          <p:cNvSpPr txBox="1">
            <a:spLocks noChangeArrowheads="1"/>
          </p:cNvSpPr>
          <p:nvPr/>
        </p:nvSpPr>
        <p:spPr bwMode="auto">
          <a:xfrm>
            <a:off x="7807326" y="1217613"/>
            <a:ext cx="15017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PEP carboxylase</a:t>
            </a:r>
          </a:p>
        </p:txBody>
      </p:sp>
      <p:sp>
        <p:nvSpPr>
          <p:cNvPr id="158733" name="Text Box 57"/>
          <p:cNvSpPr txBox="1">
            <a:spLocks noChangeArrowheads="1"/>
          </p:cNvSpPr>
          <p:nvPr/>
        </p:nvSpPr>
        <p:spPr bwMode="auto">
          <a:xfrm>
            <a:off x="10034589" y="1092200"/>
            <a:ext cx="377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CO</a:t>
            </a:r>
            <a:r>
              <a:rPr lang="en-US" altLang="en-US" sz="1400" b="1" baseline="-25000"/>
              <a:t>2</a:t>
            </a:r>
          </a:p>
        </p:txBody>
      </p:sp>
      <p:sp>
        <p:nvSpPr>
          <p:cNvPr id="158734" name="Text Box 58"/>
          <p:cNvSpPr txBox="1">
            <a:spLocks noChangeArrowheads="1"/>
          </p:cNvSpPr>
          <p:nvPr/>
        </p:nvSpPr>
        <p:spPr bwMode="auto">
          <a:xfrm>
            <a:off x="7258051" y="2032001"/>
            <a:ext cx="15017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Oxaloacetate (4C)</a:t>
            </a:r>
          </a:p>
        </p:txBody>
      </p:sp>
      <p:sp>
        <p:nvSpPr>
          <p:cNvPr id="158735" name="Text Box 59"/>
          <p:cNvSpPr txBox="1">
            <a:spLocks noChangeArrowheads="1"/>
          </p:cNvSpPr>
          <p:nvPr/>
        </p:nvSpPr>
        <p:spPr bwMode="auto">
          <a:xfrm>
            <a:off x="8943975" y="2051051"/>
            <a:ext cx="7747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PEP (3C)</a:t>
            </a:r>
          </a:p>
        </p:txBody>
      </p:sp>
      <p:sp>
        <p:nvSpPr>
          <p:cNvPr id="158736" name="Text Box 60"/>
          <p:cNvSpPr txBox="1">
            <a:spLocks noChangeArrowheads="1"/>
          </p:cNvSpPr>
          <p:nvPr/>
        </p:nvSpPr>
        <p:spPr bwMode="auto">
          <a:xfrm>
            <a:off x="7477126" y="2581276"/>
            <a:ext cx="1012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Malate (4C)</a:t>
            </a:r>
          </a:p>
        </p:txBody>
      </p:sp>
      <p:sp>
        <p:nvSpPr>
          <p:cNvPr id="158737" name="Text Box 61"/>
          <p:cNvSpPr txBox="1">
            <a:spLocks noChangeArrowheads="1"/>
          </p:cNvSpPr>
          <p:nvPr/>
        </p:nvSpPr>
        <p:spPr bwMode="auto">
          <a:xfrm>
            <a:off x="8567738" y="3197226"/>
            <a:ext cx="12112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Pyruvate (3C)</a:t>
            </a:r>
          </a:p>
        </p:txBody>
      </p:sp>
      <p:sp>
        <p:nvSpPr>
          <p:cNvPr id="158738" name="Text Box 62"/>
          <p:cNvSpPr txBox="1">
            <a:spLocks noChangeArrowheads="1"/>
          </p:cNvSpPr>
          <p:nvPr/>
        </p:nvSpPr>
        <p:spPr bwMode="auto">
          <a:xfrm>
            <a:off x="8258176" y="3521075"/>
            <a:ext cx="377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CO</a:t>
            </a:r>
            <a:r>
              <a:rPr lang="en-US" altLang="en-US" sz="1400" b="1" baseline="-25000"/>
              <a:t>2</a:t>
            </a:r>
          </a:p>
        </p:txBody>
      </p:sp>
      <p:sp>
        <p:nvSpPr>
          <p:cNvPr id="158739" name="Text Box 63"/>
          <p:cNvSpPr txBox="1">
            <a:spLocks noChangeArrowheads="1"/>
          </p:cNvSpPr>
          <p:nvPr/>
        </p:nvSpPr>
        <p:spPr bwMode="auto">
          <a:xfrm>
            <a:off x="7026275" y="3333750"/>
            <a:ext cx="6937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Bundle-</a:t>
            </a:r>
            <a:br>
              <a:rPr lang="en-US" altLang="en-US" sz="1400" b="1"/>
            </a:br>
            <a:r>
              <a:rPr lang="en-US" altLang="en-US" sz="1400" b="1"/>
              <a:t>sheath</a:t>
            </a:r>
            <a:br>
              <a:rPr lang="en-US" altLang="en-US" sz="1400" b="1"/>
            </a:br>
            <a:r>
              <a:rPr lang="en-US" altLang="en-US" sz="1400" b="1"/>
              <a:t>cell</a:t>
            </a:r>
          </a:p>
        </p:txBody>
      </p:sp>
      <p:sp>
        <p:nvSpPr>
          <p:cNvPr id="158740" name="Text Box 64"/>
          <p:cNvSpPr txBox="1">
            <a:spLocks noChangeArrowheads="1"/>
          </p:cNvSpPr>
          <p:nvPr/>
        </p:nvSpPr>
        <p:spPr bwMode="auto">
          <a:xfrm>
            <a:off x="8793164" y="4054475"/>
            <a:ext cx="574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Calvin</a:t>
            </a:r>
            <a:br>
              <a:rPr lang="en-US" altLang="en-US" sz="1400" b="1"/>
            </a:br>
            <a:r>
              <a:rPr lang="en-US" altLang="en-US" sz="1400" b="1"/>
              <a:t>Cycle</a:t>
            </a:r>
          </a:p>
        </p:txBody>
      </p:sp>
      <p:sp>
        <p:nvSpPr>
          <p:cNvPr id="158741" name="Text Box 65"/>
          <p:cNvSpPr txBox="1">
            <a:spLocks noChangeArrowheads="1"/>
          </p:cNvSpPr>
          <p:nvPr/>
        </p:nvSpPr>
        <p:spPr bwMode="auto">
          <a:xfrm>
            <a:off x="8528051" y="4821238"/>
            <a:ext cx="574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Sugar</a:t>
            </a:r>
          </a:p>
        </p:txBody>
      </p:sp>
      <p:sp>
        <p:nvSpPr>
          <p:cNvPr id="158742" name="Text Box 66"/>
          <p:cNvSpPr txBox="1">
            <a:spLocks noChangeArrowheads="1"/>
          </p:cNvSpPr>
          <p:nvPr/>
        </p:nvSpPr>
        <p:spPr bwMode="auto">
          <a:xfrm>
            <a:off x="8131176" y="5537201"/>
            <a:ext cx="7731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Vascular</a:t>
            </a:r>
            <a:br>
              <a:rPr lang="en-US" altLang="en-US" sz="1400" b="1"/>
            </a:br>
            <a:r>
              <a:rPr lang="en-US" altLang="en-US" sz="1400" b="1"/>
              <a:t>tissue</a:t>
            </a:r>
          </a:p>
        </p:txBody>
      </p:sp>
      <p:sp>
        <p:nvSpPr>
          <p:cNvPr id="158743" name="Text Box 67"/>
          <p:cNvSpPr txBox="1">
            <a:spLocks noChangeArrowheads="1"/>
          </p:cNvSpPr>
          <p:nvPr/>
        </p:nvSpPr>
        <p:spPr bwMode="auto">
          <a:xfrm>
            <a:off x="9534526" y="2255838"/>
            <a:ext cx="428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ADP</a:t>
            </a:r>
          </a:p>
        </p:txBody>
      </p:sp>
      <p:sp>
        <p:nvSpPr>
          <p:cNvPr id="158744" name="Text Box 68"/>
          <p:cNvSpPr txBox="1">
            <a:spLocks noChangeArrowheads="1"/>
          </p:cNvSpPr>
          <p:nvPr/>
        </p:nvSpPr>
        <p:spPr bwMode="auto">
          <a:xfrm>
            <a:off x="9488489" y="2606675"/>
            <a:ext cx="428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ATP</a:t>
            </a:r>
          </a:p>
        </p:txBody>
      </p:sp>
      <p:sp>
        <p:nvSpPr>
          <p:cNvPr id="158745" name="AutoShape 69"/>
          <p:cNvSpPr>
            <a:spLocks/>
          </p:cNvSpPr>
          <p:nvPr/>
        </p:nvSpPr>
        <p:spPr bwMode="auto">
          <a:xfrm>
            <a:off x="3098800" y="1031875"/>
            <a:ext cx="152400" cy="979488"/>
          </a:xfrm>
          <a:prstGeom prst="leftBrace">
            <a:avLst>
              <a:gd name="adj1" fmla="val 535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8746" name="AutoShape 70"/>
          <p:cNvSpPr>
            <a:spLocks/>
          </p:cNvSpPr>
          <p:nvPr/>
        </p:nvSpPr>
        <p:spPr bwMode="auto">
          <a:xfrm>
            <a:off x="3860801" y="2335214"/>
            <a:ext cx="125413" cy="371475"/>
          </a:xfrm>
          <a:prstGeom prst="leftBrace">
            <a:avLst>
              <a:gd name="adj1" fmla="val 2468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158747" name="Line 71"/>
          <p:cNvSpPr>
            <a:spLocks noChangeShapeType="1"/>
          </p:cNvSpPr>
          <p:nvPr/>
        </p:nvSpPr>
        <p:spPr bwMode="auto">
          <a:xfrm>
            <a:off x="3852863" y="1282700"/>
            <a:ext cx="436562" cy="490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8" name="Line 72"/>
          <p:cNvSpPr>
            <a:spLocks noChangeShapeType="1"/>
          </p:cNvSpPr>
          <p:nvPr/>
        </p:nvSpPr>
        <p:spPr bwMode="auto">
          <a:xfrm>
            <a:off x="3614738" y="1917701"/>
            <a:ext cx="476250" cy="252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9" name="Line 73"/>
          <p:cNvSpPr>
            <a:spLocks noChangeShapeType="1"/>
          </p:cNvSpPr>
          <p:nvPr/>
        </p:nvSpPr>
        <p:spPr bwMode="auto">
          <a:xfrm>
            <a:off x="3719513" y="2519363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0" name="Line 74"/>
          <p:cNvSpPr>
            <a:spLocks noChangeShapeType="1"/>
          </p:cNvSpPr>
          <p:nvPr/>
        </p:nvSpPr>
        <p:spPr bwMode="auto">
          <a:xfrm>
            <a:off x="4897438" y="2870201"/>
            <a:ext cx="0" cy="688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681</Words>
  <Application>Microsoft Office PowerPoint</Application>
  <PresentationFormat>Widescreen</PresentationFormat>
  <Paragraphs>161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ヒラギノ角ゴ Pro W3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Adaptations of Plants to deal with HOT or DRY climates</vt:lpstr>
      <vt:lpstr>When you’re, hot you’re hot! </vt:lpstr>
      <vt:lpstr>In hot, dry places…</vt:lpstr>
      <vt:lpstr>These conditions favor…</vt:lpstr>
      <vt:lpstr>Photorespiration… what is it?</vt:lpstr>
      <vt:lpstr>Why does this happen?  Is it an evolutionary relic?</vt:lpstr>
      <vt:lpstr>C4 Plants </vt:lpstr>
      <vt:lpstr>C4 Plants cont’d</vt:lpstr>
      <vt:lpstr>Figure 10.20</vt:lpstr>
      <vt:lpstr>Figure 10.20a</vt:lpstr>
      <vt:lpstr>Figure 10.20b</vt:lpstr>
      <vt:lpstr>dem darn CO2 levels</vt:lpstr>
      <vt:lpstr>CAM Plants  (another mechanism)</vt:lpstr>
      <vt:lpstr>So one mechanism changes the place where the Calvin Cycle takes place, and one changes the time when it takes place.</vt:lpstr>
      <vt:lpstr>Figure 10.21</vt:lpstr>
      <vt:lpstr>Figure 10.21a</vt:lpstr>
      <vt:lpstr>Figure 10.21b</vt:lpstr>
    </vt:vector>
  </TitlesOfParts>
  <Company>APCSD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 of Plants to deal with HOT or DRY climates</dc:title>
  <dc:creator>Elena Oldendorf</dc:creator>
  <cp:lastModifiedBy>Elena Oldendorf</cp:lastModifiedBy>
  <cp:revision>3</cp:revision>
  <dcterms:created xsi:type="dcterms:W3CDTF">2019-12-10T15:31:05Z</dcterms:created>
  <dcterms:modified xsi:type="dcterms:W3CDTF">2019-12-10T15:43:21Z</dcterms:modified>
</cp:coreProperties>
</file>